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8" r:id="rId1"/>
  </p:sldMasterIdLst>
  <p:sldIdLst>
    <p:sldId id="256" r:id="rId2"/>
    <p:sldId id="311" r:id="rId3"/>
    <p:sldId id="257" r:id="rId4"/>
    <p:sldId id="270" r:id="rId5"/>
    <p:sldId id="294" r:id="rId6"/>
    <p:sldId id="269" r:id="rId7"/>
    <p:sldId id="259" r:id="rId8"/>
    <p:sldId id="305" r:id="rId9"/>
    <p:sldId id="258" r:id="rId10"/>
    <p:sldId id="260" r:id="rId11"/>
    <p:sldId id="277" r:id="rId12"/>
    <p:sldId id="276" r:id="rId13"/>
    <p:sldId id="287" r:id="rId14"/>
    <p:sldId id="288" r:id="rId15"/>
    <p:sldId id="265" r:id="rId16"/>
    <p:sldId id="279" r:id="rId17"/>
    <p:sldId id="296" r:id="rId18"/>
    <p:sldId id="280" r:id="rId19"/>
    <p:sldId id="281" r:id="rId20"/>
    <p:sldId id="283" r:id="rId21"/>
    <p:sldId id="290" r:id="rId22"/>
    <p:sldId id="289" r:id="rId23"/>
    <p:sldId id="264" r:id="rId24"/>
    <p:sldId id="295" r:id="rId25"/>
    <p:sldId id="266" r:id="rId26"/>
    <p:sldId id="285" r:id="rId27"/>
    <p:sldId id="263" r:id="rId28"/>
    <p:sldId id="306" r:id="rId29"/>
    <p:sldId id="308" r:id="rId30"/>
    <p:sldId id="298" r:id="rId31"/>
    <p:sldId id="313" r:id="rId32"/>
    <p:sldId id="312" r:id="rId33"/>
    <p:sldId id="309"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BB715B-B2FD-5745-A2F4-DF4F75E20DD0}">
          <p14:sldIdLst>
            <p14:sldId id="256"/>
            <p14:sldId id="311"/>
            <p14:sldId id="257"/>
            <p14:sldId id="270"/>
            <p14:sldId id="294"/>
            <p14:sldId id="269"/>
            <p14:sldId id="259"/>
            <p14:sldId id="305"/>
            <p14:sldId id="258"/>
            <p14:sldId id="260"/>
            <p14:sldId id="277"/>
          </p14:sldIdLst>
        </p14:section>
        <p14:section name="Untitled Section" id="{08E42273-55FB-CC42-AED4-E317D76EA1FC}">
          <p14:sldIdLst>
            <p14:sldId id="276"/>
            <p14:sldId id="287"/>
            <p14:sldId id="288"/>
            <p14:sldId id="265"/>
            <p14:sldId id="279"/>
            <p14:sldId id="296"/>
            <p14:sldId id="280"/>
            <p14:sldId id="281"/>
            <p14:sldId id="283"/>
            <p14:sldId id="290"/>
            <p14:sldId id="289"/>
            <p14:sldId id="264"/>
            <p14:sldId id="295"/>
            <p14:sldId id="266"/>
            <p14:sldId id="285"/>
            <p14:sldId id="263"/>
            <p14:sldId id="306"/>
            <p14:sldId id="308"/>
            <p14:sldId id="298"/>
            <p14:sldId id="313"/>
            <p14:sldId id="312"/>
            <p14:sldId id="309"/>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EC"/>
    <a:srgbClr val="F0E8E7"/>
    <a:srgbClr val="0061E6"/>
    <a:srgbClr val="E2CCCD"/>
    <a:srgbClr val="FFDDD0"/>
    <a:srgbClr val="DCE5D8"/>
    <a:srgbClr val="77D3E0"/>
    <a:srgbClr val="007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6"/>
    <p:restoredTop sz="96405"/>
  </p:normalViewPr>
  <p:slideViewPr>
    <p:cSldViewPr snapToGrid="0" snapToObjects="1">
      <p:cViewPr varScale="1">
        <p:scale>
          <a:sx n="101" d="100"/>
          <a:sy n="101" d="100"/>
        </p:scale>
        <p:origin x="216"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284117683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19240203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922056-BD59-BE42-98F4-A4D88903444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25266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350974561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922056-BD59-BE42-98F4-A4D88903444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027038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386073262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206059995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224479432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426483777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0459F-0C74-8248-8442-364ADF745205}"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395793490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5970754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0459F-0C74-8248-8442-364ADF745205}" type="datetimeFigureOut">
              <a:rPr lang="en-US" smtClean="0"/>
              <a:t>11/15/23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192673234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0459F-0C74-8248-8442-364ADF745205}" type="datetimeFigureOut">
              <a:rPr lang="en-US" smtClean="0"/>
              <a:t>11/15/23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88324193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0459F-0C74-8248-8442-364ADF745205}" type="datetimeFigureOut">
              <a:rPr lang="en-US" smtClean="0"/>
              <a:t>11/15/23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136671416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322056704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70459F-0C74-8248-8442-364ADF745205}"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922056-BD59-BE42-98F4-A4D88903444B}" type="slidenum">
              <a:rPr lang="en-US" smtClean="0"/>
              <a:t>‹#›</a:t>
            </a:fld>
            <a:endParaRPr lang="en-US"/>
          </a:p>
        </p:txBody>
      </p:sp>
    </p:spTree>
    <p:extLst>
      <p:ext uri="{BB962C8B-B14F-4D97-AF65-F5344CB8AC3E}">
        <p14:creationId xmlns:p14="http://schemas.microsoft.com/office/powerpoint/2010/main" val="353075750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70459F-0C74-8248-8442-364ADF745205}" type="datetimeFigureOut">
              <a:rPr lang="en-US" smtClean="0"/>
              <a:t>11/15/23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8922056-BD59-BE42-98F4-A4D88903444B}" type="slidenum">
              <a:rPr lang="en-US" smtClean="0"/>
              <a:t>‹#›</a:t>
            </a:fld>
            <a:endParaRPr lang="en-US"/>
          </a:p>
        </p:txBody>
      </p:sp>
    </p:spTree>
    <p:extLst>
      <p:ext uri="{BB962C8B-B14F-4D97-AF65-F5344CB8AC3E}">
        <p14:creationId xmlns:p14="http://schemas.microsoft.com/office/powerpoint/2010/main" val="191451727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Lst>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hyperlink" Target="http://www.assclownuniversity.com/let-the-cat-fight-begin-two-tom-cats-ready-for-battle/" TargetMode="External"/><Relationship Id="rId7" Type="http://schemas.openxmlformats.org/officeDocument/2006/relationships/hyperlink" Target="https://www.flickr.com/photos/noeluap/10509515103/" TargetMode="External"/><Relationship Id="rId2" Type="http://schemas.openxmlformats.org/officeDocument/2006/relationships/image" Target="../media/image9.jp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hyperlink" Target="https://pixnio.com/fr/faune-animaux/lion-fr/sauvage-lions-faune-afrique-animaux-grand-chat" TargetMode="Externa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pen-office-leave-office-supplies-273656/"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E3ECEC"/>
            </a:gs>
            <a:gs pos="54000">
              <a:schemeClr val="bg1">
                <a:alpha val="0"/>
              </a:schemeClr>
            </a:gs>
            <a:gs pos="75000">
              <a:schemeClr val="bg1">
                <a:lumMod val="95000"/>
              </a:schemeClr>
            </a:gs>
            <a:gs pos="12000">
              <a:schemeClr val="accent3">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6B03-7D26-C841-8213-25F03BB0E8FC}"/>
              </a:ext>
            </a:extLst>
          </p:cNvPr>
          <p:cNvSpPr>
            <a:spLocks noGrp="1"/>
          </p:cNvSpPr>
          <p:nvPr>
            <p:ph type="ctrTitle"/>
          </p:nvPr>
        </p:nvSpPr>
        <p:spPr>
          <a:xfrm>
            <a:off x="1636888" y="1585404"/>
            <a:ext cx="10227733" cy="1315840"/>
          </a:xfrm>
        </p:spPr>
        <p:txBody>
          <a:bodyPr>
            <a:normAutofit/>
          </a:bodyPr>
          <a:lstStyle/>
          <a:p>
            <a:r>
              <a:rPr lang="en-US" sz="3600" dirty="0"/>
              <a:t>Fluid Universal Common Sense Syndromes </a:t>
            </a:r>
            <a:br>
              <a:rPr lang="en-US" dirty="0"/>
            </a:br>
            <a:r>
              <a:rPr lang="en-US" sz="2800" dirty="0"/>
              <a:t>from theory to Application</a:t>
            </a:r>
          </a:p>
        </p:txBody>
      </p:sp>
      <p:sp>
        <p:nvSpPr>
          <p:cNvPr id="3" name="Subtitle 2">
            <a:extLst>
              <a:ext uri="{FF2B5EF4-FFF2-40B4-BE49-F238E27FC236}">
                <a16:creationId xmlns:a16="http://schemas.microsoft.com/office/drawing/2014/main" id="{719A66A0-3635-394A-A318-C295D0B3457B}"/>
              </a:ext>
            </a:extLst>
          </p:cNvPr>
          <p:cNvSpPr>
            <a:spLocks noGrp="1"/>
          </p:cNvSpPr>
          <p:nvPr>
            <p:ph type="subTitle" idx="1"/>
          </p:nvPr>
        </p:nvSpPr>
        <p:spPr>
          <a:xfrm>
            <a:off x="1638300" y="3956757"/>
            <a:ext cx="8915399" cy="1101351"/>
          </a:xfrm>
        </p:spPr>
        <p:txBody>
          <a:bodyPr>
            <a:normAutofit fontScale="40000" lnSpcReduction="20000"/>
          </a:bodyPr>
          <a:lstStyle/>
          <a:p>
            <a:r>
              <a:rPr lang="en-US" sz="3500" i="1" dirty="0">
                <a:solidFill>
                  <a:schemeClr val="tx1">
                    <a:lumMod val="85000"/>
                    <a:lumOff val="15000"/>
                  </a:schemeClr>
                </a:solidFill>
              </a:rPr>
              <a:t>Learning How to Learn to SEL </a:t>
            </a:r>
            <a:endParaRPr lang="en-US" sz="3500" dirty="0">
              <a:solidFill>
                <a:schemeClr val="tx1">
                  <a:lumMod val="85000"/>
                  <a:lumOff val="15000"/>
                </a:schemeClr>
              </a:solidFill>
            </a:endParaRPr>
          </a:p>
          <a:p>
            <a:r>
              <a:rPr lang="en-US" sz="3500" i="1" dirty="0">
                <a:solidFill>
                  <a:schemeClr val="tx1">
                    <a:lumMod val="85000"/>
                    <a:lumOff val="15000"/>
                  </a:schemeClr>
                </a:solidFill>
              </a:rPr>
              <a:t>Via UNESCO, Skinner, Piaget, Chomsky, Morin, </a:t>
            </a:r>
            <a:r>
              <a:rPr lang="en-US" sz="3500" i="1" dirty="0" err="1">
                <a:solidFill>
                  <a:schemeClr val="tx1">
                    <a:lumMod val="85000"/>
                    <a:lumOff val="15000"/>
                  </a:schemeClr>
                </a:solidFill>
              </a:rPr>
              <a:t>Houssaye</a:t>
            </a:r>
            <a:r>
              <a:rPr lang="en-US" sz="3500" i="1" dirty="0">
                <a:solidFill>
                  <a:schemeClr val="tx1">
                    <a:lumMod val="85000"/>
                    <a:lumOff val="15000"/>
                  </a:schemeClr>
                </a:solidFill>
              </a:rPr>
              <a:t> &amp; Daesh</a:t>
            </a:r>
          </a:p>
          <a:p>
            <a:endParaRPr lang="en-US" i="1" dirty="0">
              <a:solidFill>
                <a:schemeClr val="tx1">
                  <a:lumMod val="85000"/>
                  <a:lumOff val="15000"/>
                </a:schemeClr>
              </a:solidFill>
            </a:endParaRPr>
          </a:p>
          <a:p>
            <a:r>
              <a:rPr lang="en-US" sz="2900" dirty="0">
                <a:solidFill>
                  <a:schemeClr val="tx1">
                    <a:lumMod val="85000"/>
                    <a:lumOff val="15000"/>
                  </a:schemeClr>
                </a:solidFill>
              </a:rPr>
              <a:t>20</a:t>
            </a:r>
            <a:r>
              <a:rPr lang="en-US" sz="2900" baseline="30000" dirty="0">
                <a:solidFill>
                  <a:schemeClr val="tx1">
                    <a:lumMod val="85000"/>
                    <a:lumOff val="15000"/>
                  </a:schemeClr>
                </a:solidFill>
              </a:rPr>
              <a:t>th</a:t>
            </a:r>
            <a:r>
              <a:rPr lang="en-US" sz="2900" dirty="0">
                <a:solidFill>
                  <a:schemeClr val="tx1">
                    <a:lumMod val="85000"/>
                    <a:lumOff val="15000"/>
                  </a:schemeClr>
                </a:solidFill>
              </a:rPr>
              <a:t> 	CIMQUSEF INTERNATIONAL CONFEFENCE- SOCIAL &amp; EMOTIONAL LEARNING SEL, NOVEMBER 15-16, 2023.</a:t>
            </a:r>
          </a:p>
          <a:p>
            <a:endParaRPr lang="en-US" dirty="0"/>
          </a:p>
        </p:txBody>
      </p:sp>
      <p:sp>
        <p:nvSpPr>
          <p:cNvPr id="4" name="TextBox 3">
            <a:extLst>
              <a:ext uri="{FF2B5EF4-FFF2-40B4-BE49-F238E27FC236}">
                <a16:creationId xmlns:a16="http://schemas.microsoft.com/office/drawing/2014/main" id="{7C7F53AE-DB5C-F941-8B26-2EE6B94CDF9C}"/>
              </a:ext>
            </a:extLst>
          </p:cNvPr>
          <p:cNvSpPr txBox="1"/>
          <p:nvPr/>
        </p:nvSpPr>
        <p:spPr>
          <a:xfrm>
            <a:off x="7281333" y="6027003"/>
            <a:ext cx="4405360" cy="646331"/>
          </a:xfrm>
          <a:prstGeom prst="rect">
            <a:avLst/>
          </a:prstGeom>
          <a:noFill/>
        </p:spPr>
        <p:txBody>
          <a:bodyPr wrap="square" rtlCol="0">
            <a:spAutoFit/>
          </a:bodyPr>
          <a:lstStyle/>
          <a:p>
            <a:endParaRPr lang="en-US" sz="1400" dirty="0">
              <a:solidFill>
                <a:schemeClr val="tx1">
                  <a:lumMod val="85000"/>
                  <a:lumOff val="15000"/>
                </a:schemeClr>
              </a:solidFill>
            </a:endParaRPr>
          </a:p>
          <a:p>
            <a:pPr algn="r"/>
            <a:r>
              <a:rPr lang="en-US" sz="1200" dirty="0">
                <a:solidFill>
                  <a:schemeClr val="tx1">
                    <a:lumMod val="75000"/>
                    <a:lumOff val="25000"/>
                  </a:schemeClr>
                </a:solidFill>
              </a:rPr>
              <a:t> </a:t>
            </a:r>
            <a:r>
              <a:rPr lang="ar-AE" sz="1200" dirty="0"/>
              <a:t>© </a:t>
            </a:r>
            <a:r>
              <a:rPr lang="en-US" sz="1200" dirty="0">
                <a:solidFill>
                  <a:schemeClr val="tx1">
                    <a:lumMod val="75000"/>
                    <a:lumOff val="25000"/>
                  </a:schemeClr>
                </a:solidFill>
              </a:rPr>
              <a:t>Dr. Yasmine </a:t>
            </a:r>
            <a:r>
              <a:rPr lang="en-US" sz="1200" dirty="0" err="1">
                <a:solidFill>
                  <a:schemeClr val="tx1">
                    <a:lumMod val="75000"/>
                    <a:lumOff val="25000"/>
                  </a:schemeClr>
                </a:solidFill>
              </a:rPr>
              <a:t>Alnakari</a:t>
            </a:r>
            <a:endParaRPr lang="en-US" sz="1200" dirty="0">
              <a:solidFill>
                <a:schemeClr val="tx1">
                  <a:lumMod val="75000"/>
                  <a:lumOff val="25000"/>
                </a:schemeClr>
              </a:solidFill>
            </a:endParaRPr>
          </a:p>
          <a:p>
            <a:pPr algn="r"/>
            <a:r>
              <a:rPr lang="en-US" sz="1000" dirty="0" err="1">
                <a:solidFill>
                  <a:schemeClr val="tx1">
                    <a:lumMod val="75000"/>
                    <a:lumOff val="25000"/>
                  </a:schemeClr>
                </a:solidFill>
              </a:rPr>
              <a:t>yasminealnakari@gmail.com</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99544935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rgbClr val="E3ECEC">
                <a:alpha val="71000"/>
              </a:srgbClr>
            </a:gs>
            <a:gs pos="4000">
              <a:schemeClr val="tx2">
                <a:lumMod val="20000"/>
                <a:lumOff val="80000"/>
              </a:schemeClr>
            </a:gs>
            <a:gs pos="40000">
              <a:schemeClr val="bg2">
                <a:tint val="90000"/>
                <a:satMod val="92000"/>
                <a:lumMod val="120000"/>
              </a:schemeClr>
            </a:gs>
            <a:gs pos="100000">
              <a:srgbClr val="00739A">
                <a:alpha val="84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1661-DE0C-AB47-AB68-BBAF100AF36A}"/>
              </a:ext>
            </a:extLst>
          </p:cNvPr>
          <p:cNvSpPr>
            <a:spLocks noGrp="1"/>
          </p:cNvSpPr>
          <p:nvPr>
            <p:ph type="title"/>
          </p:nvPr>
        </p:nvSpPr>
        <p:spPr>
          <a:xfrm>
            <a:off x="2125013" y="865311"/>
            <a:ext cx="9275603" cy="1280890"/>
          </a:xfrm>
        </p:spPr>
        <p:txBody>
          <a:bodyPr>
            <a:normAutofit/>
          </a:bodyPr>
          <a:lstStyle/>
          <a:p>
            <a:pPr algn="just"/>
            <a:r>
              <a:rPr lang="en-US" sz="3200" dirty="0"/>
              <a:t>4 Interest Square Units ISU matrix tool</a:t>
            </a:r>
            <a:endParaRPr lang="en-AE" sz="3200"/>
          </a:p>
        </p:txBody>
      </p:sp>
      <p:pic>
        <p:nvPicPr>
          <p:cNvPr id="8" name="Content Placeholder 3">
            <a:extLst>
              <a:ext uri="{FF2B5EF4-FFF2-40B4-BE49-F238E27FC236}">
                <a16:creationId xmlns:a16="http://schemas.microsoft.com/office/drawing/2014/main" id="{9DF7E00A-CA5E-404E-B782-63B84CF7E941}"/>
              </a:ext>
            </a:extLst>
          </p:cNvPr>
          <p:cNvPicPr>
            <a:picLocks noGrp="1" noChangeAspect="1"/>
          </p:cNvPicPr>
          <p:nvPr>
            <p:ph sz="half" idx="1"/>
          </p:nvPr>
        </p:nvPicPr>
        <p:blipFill>
          <a:blip r:embed="rId2"/>
          <a:stretch>
            <a:fillRect/>
          </a:stretch>
        </p:blipFill>
        <p:spPr>
          <a:xfrm>
            <a:off x="8130763" y="2844257"/>
            <a:ext cx="3033180" cy="2905728"/>
          </a:xfrm>
          <a:prstGeom prst="rect">
            <a:avLst/>
          </a:prstGeom>
        </p:spPr>
      </p:pic>
      <p:sp>
        <p:nvSpPr>
          <p:cNvPr id="9" name="Content Placeholder 8">
            <a:extLst>
              <a:ext uri="{FF2B5EF4-FFF2-40B4-BE49-F238E27FC236}">
                <a16:creationId xmlns:a16="http://schemas.microsoft.com/office/drawing/2014/main" id="{98BA57FD-FF6A-9746-87CD-1396074F8DB7}"/>
              </a:ext>
            </a:extLst>
          </p:cNvPr>
          <p:cNvSpPr>
            <a:spLocks noGrp="1"/>
          </p:cNvSpPr>
          <p:nvPr>
            <p:ph sz="half" idx="2"/>
          </p:nvPr>
        </p:nvSpPr>
        <p:spPr>
          <a:xfrm>
            <a:off x="1095470" y="2879002"/>
            <a:ext cx="6645243" cy="2594347"/>
          </a:xfrm>
        </p:spPr>
        <p:txBody>
          <a:bodyPr>
            <a:normAutofit/>
          </a:bodyPr>
          <a:lstStyle/>
          <a:p>
            <a:pPr algn="ctr"/>
            <a:r>
              <a:rPr lang="en-US" sz="1600" dirty="0"/>
              <a:t> </a:t>
            </a:r>
            <a:r>
              <a:rPr lang="en-US" sz="1600" dirty="0">
                <a:solidFill>
                  <a:srgbClr val="C00000"/>
                </a:solidFill>
              </a:rPr>
              <a:t>Square One</a:t>
            </a:r>
            <a:r>
              <a:rPr lang="en-US" sz="1600" dirty="0"/>
              <a:t>- Isolation: (Low Resonance+ Closed Circle)</a:t>
            </a:r>
          </a:p>
          <a:p>
            <a:pPr marL="0" lvl="0" indent="0" algn="ctr">
              <a:spcBef>
                <a:spcPts val="0"/>
              </a:spcBef>
              <a:buClrTx/>
              <a:buNone/>
              <a:defRPr/>
            </a:pP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Descart</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language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marL="0" lvl="0" indent="0" algn="ctr">
              <a:spcBef>
                <a:spcPts val="0"/>
              </a:spcBef>
              <a:buClrTx/>
              <a:buNone/>
              <a:defRPr/>
            </a:pP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Public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langauge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weak</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closed</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a:t>
            </a:r>
            <a:r>
              <a:rPr lang="en-US" sz="900" dirty="0"/>
              <a:t> </a:t>
            </a:r>
          </a:p>
          <a:p>
            <a:pPr algn="ctr"/>
            <a:r>
              <a:rPr lang="en-US" sz="1600" dirty="0"/>
              <a:t> </a:t>
            </a:r>
            <a:r>
              <a:rPr lang="en-US" sz="1600" dirty="0">
                <a:solidFill>
                  <a:srgbClr val="C00000"/>
                </a:solidFill>
              </a:rPr>
              <a:t>Square Two</a:t>
            </a:r>
            <a:r>
              <a:rPr lang="en-US" sz="1600" dirty="0"/>
              <a:t>-Conflicting (High Resonance+ Closed Circle) </a:t>
            </a:r>
          </a:p>
          <a:p>
            <a:pPr marL="0" lvl="0" indent="0" algn="ctr">
              <a:spcBef>
                <a:spcPts val="0"/>
              </a:spcBef>
              <a:buClrTx/>
              <a:buNone/>
              <a:defRPr/>
            </a:pP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Descart</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language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marL="0" lvl="0" indent="0" algn="ctr">
              <a:spcBef>
                <a:spcPts val="0"/>
              </a:spcBef>
              <a:buClrTx/>
              <a:buNone/>
              <a:defRPr/>
            </a:pP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Public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langauge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Strong</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closed</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a:t>
            </a:r>
            <a:endParaRPr lang="en-US" sz="900" dirty="0"/>
          </a:p>
          <a:p>
            <a:pPr algn="ctr"/>
            <a:r>
              <a:rPr lang="en-US" sz="1600" dirty="0">
                <a:solidFill>
                  <a:srgbClr val="C00000"/>
                </a:solidFill>
              </a:rPr>
              <a:t>Square Three </a:t>
            </a:r>
            <a:r>
              <a:rPr lang="en-US" sz="1600" dirty="0"/>
              <a:t>- Coe-existing (Low Resonance+ Open Circle) </a:t>
            </a:r>
          </a:p>
          <a:p>
            <a:pPr marL="0" lvl="0" indent="0" algn="ctr">
              <a:spcBef>
                <a:spcPts val="0"/>
              </a:spcBef>
              <a:buClrTx/>
              <a:buNone/>
              <a:defRPr/>
            </a:pPr>
            <a:r>
              <a:rPr lang="en-US"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Descart</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language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marL="0" lvl="0" indent="0" algn="ctr">
              <a:spcBef>
                <a:spcPts val="0"/>
              </a:spcBef>
              <a:buClrTx/>
              <a:buNone/>
              <a:defRPr/>
            </a:pP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Public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langauge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weak</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open)</a:t>
            </a:r>
            <a:endParaRPr lang="en-US" sz="900" dirty="0"/>
          </a:p>
          <a:p>
            <a:pPr algn="ctr"/>
            <a:r>
              <a:rPr lang="en-US" sz="1600" dirty="0"/>
              <a:t> </a:t>
            </a:r>
            <a:r>
              <a:rPr lang="en-US" sz="1600" dirty="0">
                <a:solidFill>
                  <a:srgbClr val="C00000"/>
                </a:solidFill>
              </a:rPr>
              <a:t>Square Four</a:t>
            </a:r>
            <a:r>
              <a:rPr lang="en-US" sz="1600" dirty="0"/>
              <a:t>- Unification  (High Resonance+ Open Circle)</a:t>
            </a:r>
          </a:p>
          <a:p>
            <a:pPr marL="0" lvl="0" indent="0" algn="ctr">
              <a:spcBef>
                <a:spcPts val="0"/>
              </a:spcBef>
              <a:buClrTx/>
              <a:buNone/>
              <a:defRPr/>
            </a:pP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Descart</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language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marL="0" lvl="0" indent="0" algn="ctr">
              <a:spcBef>
                <a:spcPts val="0"/>
              </a:spcBef>
              <a:buClrTx/>
              <a:buNone/>
              <a:defRPr/>
            </a:pP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Public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langauge</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fr-FR" sz="900" dirty="0" err="1">
                <a:solidFill>
                  <a:srgbClr val="000000"/>
                </a:solidFill>
                <a:latin typeface="Century Gothic" panose="020B0502020202020204" pitchFamily="34" charset="0"/>
                <a:ea typeface="Times New Roman" panose="02020603050405020304" pitchFamily="18" charset="0"/>
                <a:cs typeface="Arial" panose="020B0604020202020204" pitchFamily="34" charset="0"/>
              </a:rPr>
              <a:t>Strong</a:t>
            </a:r>
            <a:r>
              <a:rPr lang="fr-FR" sz="9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open)</a:t>
            </a:r>
            <a:endParaRPr lang="en-AE" sz="900">
              <a:latin typeface="Century Gothic" panose="020B0502020202020204" pitchFamily="34" charset="0"/>
              <a:ea typeface="Times New Roman" panose="02020603050405020304" pitchFamily="18" charset="0"/>
              <a:cs typeface="Arial" panose="020B0604020202020204" pitchFamily="34" charset="0"/>
            </a:endParaRPr>
          </a:p>
          <a:p>
            <a:pPr algn="ctr"/>
            <a:endParaRPr lang="en-US" sz="1600" dirty="0"/>
          </a:p>
          <a:p>
            <a:endParaRPr lang="en-US" dirty="0"/>
          </a:p>
        </p:txBody>
      </p:sp>
      <p:sp>
        <p:nvSpPr>
          <p:cNvPr id="6" name="TextBox 5">
            <a:extLst>
              <a:ext uri="{FF2B5EF4-FFF2-40B4-BE49-F238E27FC236}">
                <a16:creationId xmlns:a16="http://schemas.microsoft.com/office/drawing/2014/main" id="{052F1F6C-398D-E746-9890-095B0970A241}"/>
              </a:ext>
            </a:extLst>
          </p:cNvPr>
          <p:cNvSpPr txBox="1"/>
          <p:nvPr/>
        </p:nvSpPr>
        <p:spPr>
          <a:xfrm>
            <a:off x="1712449" y="1815464"/>
            <a:ext cx="8771883" cy="1415772"/>
          </a:xfrm>
          <a:prstGeom prst="rect">
            <a:avLst/>
          </a:prstGeom>
          <a:noFill/>
        </p:spPr>
        <p:txBody>
          <a:bodyPr wrap="square" rtlCol="0">
            <a:spAutoFit/>
          </a:bodyPr>
          <a:lstStyle/>
          <a:p>
            <a:pPr algn="just"/>
            <a:r>
              <a:rPr lang="en-US" sz="1600" dirty="0"/>
              <a:t>The Formative and Normative common sense fluidity are manifested through a mathematical Interest Square Unit ISU matrices tool that consist of four units totality, partial, negativity and positivity within each the four following interests</a:t>
            </a:r>
          </a:p>
          <a:p>
            <a:r>
              <a:rPr lang="en-US" sz="2000" dirty="0"/>
              <a:t> </a:t>
            </a:r>
            <a:endParaRPr lang="en-AE" sz="2000"/>
          </a:p>
          <a:p>
            <a:endParaRPr lang="en-US" dirty="0"/>
          </a:p>
        </p:txBody>
      </p:sp>
    </p:spTree>
    <p:extLst>
      <p:ext uri="{BB962C8B-B14F-4D97-AF65-F5344CB8AC3E}">
        <p14:creationId xmlns:p14="http://schemas.microsoft.com/office/powerpoint/2010/main" val="348694733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shadeToTitle="1">
        <a:gradFill>
          <a:gsLst>
            <a:gs pos="100000">
              <a:schemeClr val="accent1">
                <a:lumMod val="0"/>
                <a:lumOff val="100000"/>
              </a:schemeClr>
            </a:gs>
            <a:gs pos="4000">
              <a:srgbClr val="E3ECEC"/>
            </a:gs>
          </a:gsLst>
          <a:path path="circle">
            <a:fillToRect l="50000" t="-80000" r="50000" b="180000"/>
          </a:path>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BAECA5-5588-AE4E-BDA9-C41E5249825E}"/>
              </a:ext>
            </a:extLst>
          </p:cNvPr>
          <p:cNvSpPr>
            <a:spLocks noGrp="1"/>
          </p:cNvSpPr>
          <p:nvPr>
            <p:ph type="title"/>
          </p:nvPr>
        </p:nvSpPr>
        <p:spPr>
          <a:xfrm>
            <a:off x="1107583" y="624110"/>
            <a:ext cx="10148551" cy="779822"/>
          </a:xfrm>
        </p:spPr>
        <p:txBody>
          <a:bodyPr>
            <a:noAutofit/>
          </a:bodyPr>
          <a:lstStyle/>
          <a:p>
            <a:pPr algn="ctr"/>
            <a:r>
              <a:rPr lang="fr-FR" sz="2800" dirty="0" err="1"/>
              <a:t>Aristotle’s</a:t>
            </a:r>
            <a:r>
              <a:rPr lang="fr-FR" sz="2800" dirty="0"/>
              <a:t> Opposite, </a:t>
            </a:r>
            <a:r>
              <a:rPr lang="fr-FR" sz="2800" dirty="0" err="1"/>
              <a:t>Venn</a:t>
            </a:r>
            <a:r>
              <a:rPr lang="fr-FR" sz="2800" dirty="0"/>
              <a:t> </a:t>
            </a:r>
            <a:r>
              <a:rPr lang="fr-FR" sz="2800" dirty="0" err="1"/>
              <a:t>Diagram</a:t>
            </a:r>
            <a:r>
              <a:rPr lang="fr-FR" sz="2800" dirty="0"/>
              <a:t>, </a:t>
            </a:r>
            <a:r>
              <a:rPr lang="fr-FR" sz="2800" dirty="0" err="1"/>
              <a:t>Cartesian</a:t>
            </a:r>
            <a:r>
              <a:rPr lang="fr-FR" sz="2800" dirty="0"/>
              <a:t> Square </a:t>
            </a:r>
            <a:br>
              <a:rPr lang="fr-FR" sz="2800" dirty="0"/>
            </a:br>
            <a:r>
              <a:rPr lang="fr-FR" sz="2800" dirty="0"/>
              <a:t>vs. </a:t>
            </a:r>
            <a:r>
              <a:rPr lang="fr-FR" sz="2800" dirty="0" err="1"/>
              <a:t>Interest</a:t>
            </a:r>
            <a:r>
              <a:rPr lang="fr-FR" sz="2800" dirty="0"/>
              <a:t> Square Unit ISU</a:t>
            </a:r>
            <a:br>
              <a:rPr lang="en-AE" sz="2000"/>
            </a:br>
            <a:endParaRPr lang="en-US" sz="2000" dirty="0"/>
          </a:p>
        </p:txBody>
      </p:sp>
      <p:pic>
        <p:nvPicPr>
          <p:cNvPr id="17" name="Content Placeholder 3">
            <a:extLst>
              <a:ext uri="{FF2B5EF4-FFF2-40B4-BE49-F238E27FC236}">
                <a16:creationId xmlns:a16="http://schemas.microsoft.com/office/drawing/2014/main" id="{6BEA8394-BE53-E448-B923-802900E713CE}"/>
              </a:ext>
            </a:extLst>
          </p:cNvPr>
          <p:cNvPicPr>
            <a:picLocks noGrp="1" noChangeAspect="1"/>
          </p:cNvPicPr>
          <p:nvPr>
            <p:ph idx="4294967295"/>
          </p:nvPr>
        </p:nvPicPr>
        <p:blipFill>
          <a:blip r:embed="rId2"/>
          <a:stretch>
            <a:fillRect/>
          </a:stretch>
        </p:blipFill>
        <p:spPr>
          <a:xfrm>
            <a:off x="6164998" y="2240151"/>
            <a:ext cx="3189668" cy="1600142"/>
          </a:xfrm>
          <a:prstGeom prst="rect">
            <a:avLst/>
          </a:prstGeom>
        </p:spPr>
      </p:pic>
      <p:pic>
        <p:nvPicPr>
          <p:cNvPr id="11" name="Picture 10">
            <a:extLst>
              <a:ext uri="{FF2B5EF4-FFF2-40B4-BE49-F238E27FC236}">
                <a16:creationId xmlns:a16="http://schemas.microsoft.com/office/drawing/2014/main" id="{B3827C23-002C-D442-9029-AF54C36D32EE}"/>
              </a:ext>
            </a:extLst>
          </p:cNvPr>
          <p:cNvPicPr>
            <a:picLocks noChangeAspect="1"/>
          </p:cNvPicPr>
          <p:nvPr/>
        </p:nvPicPr>
        <p:blipFill>
          <a:blip r:embed="rId3"/>
          <a:stretch>
            <a:fillRect/>
          </a:stretch>
        </p:blipFill>
        <p:spPr>
          <a:xfrm>
            <a:off x="2665927" y="2240151"/>
            <a:ext cx="2176528" cy="1275166"/>
          </a:xfrm>
          <a:prstGeom prst="rect">
            <a:avLst/>
          </a:prstGeom>
        </p:spPr>
      </p:pic>
      <p:pic>
        <p:nvPicPr>
          <p:cNvPr id="12" name="Picture 11">
            <a:extLst>
              <a:ext uri="{FF2B5EF4-FFF2-40B4-BE49-F238E27FC236}">
                <a16:creationId xmlns:a16="http://schemas.microsoft.com/office/drawing/2014/main" id="{B13FA59C-AC6E-224F-A991-56CAA5A8EAFC}"/>
              </a:ext>
            </a:extLst>
          </p:cNvPr>
          <p:cNvPicPr>
            <a:picLocks noChangeAspect="1"/>
          </p:cNvPicPr>
          <p:nvPr/>
        </p:nvPicPr>
        <p:blipFill>
          <a:blip r:embed="rId4"/>
          <a:stretch>
            <a:fillRect/>
          </a:stretch>
        </p:blipFill>
        <p:spPr>
          <a:xfrm>
            <a:off x="6562098" y="4210347"/>
            <a:ext cx="2440234" cy="1737021"/>
          </a:xfrm>
          <a:prstGeom prst="rect">
            <a:avLst/>
          </a:prstGeom>
        </p:spPr>
      </p:pic>
      <p:pic>
        <p:nvPicPr>
          <p:cNvPr id="13" name="Picture 12">
            <a:extLst>
              <a:ext uri="{FF2B5EF4-FFF2-40B4-BE49-F238E27FC236}">
                <a16:creationId xmlns:a16="http://schemas.microsoft.com/office/drawing/2014/main" id="{E049926F-4363-9F44-A538-FC1507CC6B7E}"/>
              </a:ext>
            </a:extLst>
          </p:cNvPr>
          <p:cNvPicPr>
            <a:picLocks noChangeAspect="1"/>
          </p:cNvPicPr>
          <p:nvPr/>
        </p:nvPicPr>
        <p:blipFill>
          <a:blip r:embed="rId5"/>
          <a:stretch>
            <a:fillRect/>
          </a:stretch>
        </p:blipFill>
        <p:spPr>
          <a:xfrm>
            <a:off x="2665927" y="4210348"/>
            <a:ext cx="2176528" cy="1676713"/>
          </a:xfrm>
          <a:prstGeom prst="rect">
            <a:avLst/>
          </a:prstGeom>
        </p:spPr>
      </p:pic>
      <p:sp>
        <p:nvSpPr>
          <p:cNvPr id="15" name="TextBox 14">
            <a:extLst>
              <a:ext uri="{FF2B5EF4-FFF2-40B4-BE49-F238E27FC236}">
                <a16:creationId xmlns:a16="http://schemas.microsoft.com/office/drawing/2014/main" id="{DC88C713-0135-6044-8BB7-37CEC78000E4}"/>
              </a:ext>
            </a:extLst>
          </p:cNvPr>
          <p:cNvSpPr txBox="1"/>
          <p:nvPr/>
        </p:nvSpPr>
        <p:spPr>
          <a:xfrm>
            <a:off x="2793831" y="3605417"/>
            <a:ext cx="1920719" cy="369332"/>
          </a:xfrm>
          <a:prstGeom prst="rect">
            <a:avLst/>
          </a:prstGeom>
          <a:noFill/>
        </p:spPr>
        <p:txBody>
          <a:bodyPr wrap="none" rtlCol="0">
            <a:spAutoFit/>
          </a:bodyPr>
          <a:lstStyle/>
          <a:p>
            <a:r>
              <a:rPr lang="en-US" dirty="0"/>
              <a:t>Aristotle Square</a:t>
            </a:r>
          </a:p>
        </p:txBody>
      </p:sp>
      <p:sp>
        <p:nvSpPr>
          <p:cNvPr id="22" name="TextBox 21">
            <a:extLst>
              <a:ext uri="{FF2B5EF4-FFF2-40B4-BE49-F238E27FC236}">
                <a16:creationId xmlns:a16="http://schemas.microsoft.com/office/drawing/2014/main" id="{BE454166-BFCC-8443-9224-6F3E2C5830E0}"/>
              </a:ext>
            </a:extLst>
          </p:cNvPr>
          <p:cNvSpPr txBox="1"/>
          <p:nvPr/>
        </p:nvSpPr>
        <p:spPr>
          <a:xfrm>
            <a:off x="6403258" y="3640831"/>
            <a:ext cx="2713149" cy="369332"/>
          </a:xfrm>
          <a:prstGeom prst="rect">
            <a:avLst/>
          </a:prstGeom>
          <a:noFill/>
        </p:spPr>
        <p:txBody>
          <a:bodyPr wrap="square" rtlCol="0">
            <a:spAutoFit/>
          </a:bodyPr>
          <a:lstStyle/>
          <a:p>
            <a:r>
              <a:rPr lang="en-US" dirty="0"/>
              <a:t>Interest Square Unit ISU</a:t>
            </a:r>
          </a:p>
        </p:txBody>
      </p:sp>
      <p:sp>
        <p:nvSpPr>
          <p:cNvPr id="23" name="TextBox 22">
            <a:extLst>
              <a:ext uri="{FF2B5EF4-FFF2-40B4-BE49-F238E27FC236}">
                <a16:creationId xmlns:a16="http://schemas.microsoft.com/office/drawing/2014/main" id="{49D59972-DA87-BD48-B1F2-0D96BC4130D5}"/>
              </a:ext>
            </a:extLst>
          </p:cNvPr>
          <p:cNvSpPr txBox="1"/>
          <p:nvPr/>
        </p:nvSpPr>
        <p:spPr>
          <a:xfrm>
            <a:off x="2793831" y="5897269"/>
            <a:ext cx="1816523" cy="369332"/>
          </a:xfrm>
          <a:prstGeom prst="rect">
            <a:avLst/>
          </a:prstGeom>
          <a:noFill/>
        </p:spPr>
        <p:txBody>
          <a:bodyPr wrap="none" rtlCol="0">
            <a:spAutoFit/>
          </a:bodyPr>
          <a:lstStyle/>
          <a:p>
            <a:r>
              <a:rPr lang="en-US" dirty="0"/>
              <a:t>Venn Diagram</a:t>
            </a:r>
          </a:p>
        </p:txBody>
      </p:sp>
      <p:sp>
        <p:nvSpPr>
          <p:cNvPr id="24" name="TextBox 23">
            <a:extLst>
              <a:ext uri="{FF2B5EF4-FFF2-40B4-BE49-F238E27FC236}">
                <a16:creationId xmlns:a16="http://schemas.microsoft.com/office/drawing/2014/main" id="{CACC143C-90A0-1D48-B9A3-DCF8E3B40C47}"/>
              </a:ext>
            </a:extLst>
          </p:cNvPr>
          <p:cNvSpPr txBox="1"/>
          <p:nvPr/>
        </p:nvSpPr>
        <p:spPr>
          <a:xfrm>
            <a:off x="6562098" y="5962886"/>
            <a:ext cx="2116285" cy="369332"/>
          </a:xfrm>
          <a:prstGeom prst="rect">
            <a:avLst/>
          </a:prstGeom>
          <a:noFill/>
        </p:spPr>
        <p:txBody>
          <a:bodyPr wrap="square" rtlCol="0">
            <a:spAutoFit/>
          </a:bodyPr>
          <a:lstStyle/>
          <a:p>
            <a:r>
              <a:rPr lang="en-US" dirty="0"/>
              <a:t>Cartesian Square</a:t>
            </a:r>
          </a:p>
        </p:txBody>
      </p:sp>
    </p:spTree>
    <p:extLst>
      <p:ext uri="{BB962C8B-B14F-4D97-AF65-F5344CB8AC3E}">
        <p14:creationId xmlns:p14="http://schemas.microsoft.com/office/powerpoint/2010/main" val="293618355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31000">
              <a:schemeClr val="bg1">
                <a:alpha val="98000"/>
                <a:lumMod val="0"/>
                <a:lumOff val="100000"/>
              </a:schemeClr>
            </a:gs>
            <a:gs pos="66000">
              <a:schemeClr val="bg2">
                <a:tint val="90000"/>
                <a:satMod val="92000"/>
                <a:lumMod val="120000"/>
              </a:schemeClr>
            </a:gs>
            <a:gs pos="94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BCDE75-3D03-AE4F-90ED-944AAEA665FC}"/>
              </a:ext>
            </a:extLst>
          </p:cNvPr>
          <p:cNvSpPr txBox="1"/>
          <p:nvPr/>
        </p:nvSpPr>
        <p:spPr>
          <a:xfrm>
            <a:off x="3884951" y="871928"/>
            <a:ext cx="184731" cy="369332"/>
          </a:xfrm>
          <a:prstGeom prst="rect">
            <a:avLst/>
          </a:prstGeom>
          <a:noFill/>
        </p:spPr>
        <p:txBody>
          <a:bodyPr wrap="none" rtlCol="0">
            <a:spAutoFit/>
          </a:bodyPr>
          <a:lstStyle/>
          <a:p>
            <a:endParaRPr lang="en-US" dirty="0"/>
          </a:p>
        </p:txBody>
      </p:sp>
      <p:sp>
        <p:nvSpPr>
          <p:cNvPr id="16" name="Title 15">
            <a:extLst>
              <a:ext uri="{FF2B5EF4-FFF2-40B4-BE49-F238E27FC236}">
                <a16:creationId xmlns:a16="http://schemas.microsoft.com/office/drawing/2014/main" id="{6288AA4C-5F58-5E4A-AA69-EDC09150DF58}"/>
              </a:ext>
            </a:extLst>
          </p:cNvPr>
          <p:cNvSpPr>
            <a:spLocks noGrp="1"/>
          </p:cNvSpPr>
          <p:nvPr>
            <p:ph type="title"/>
          </p:nvPr>
        </p:nvSpPr>
        <p:spPr>
          <a:xfrm>
            <a:off x="1237263" y="308684"/>
            <a:ext cx="9431113" cy="695868"/>
          </a:xfrm>
        </p:spPr>
        <p:txBody>
          <a:bodyPr>
            <a:noAutofit/>
          </a:bodyPr>
          <a:lstStyle/>
          <a:p>
            <a:pPr algn="ctr"/>
            <a:r>
              <a:rPr lang="en-US" sz="2800" dirty="0"/>
              <a:t>Matrix of Education ISU</a:t>
            </a:r>
          </a:p>
        </p:txBody>
      </p:sp>
      <p:graphicFrame>
        <p:nvGraphicFramePr>
          <p:cNvPr id="18" name="Content Placeholder 17">
            <a:extLst>
              <a:ext uri="{FF2B5EF4-FFF2-40B4-BE49-F238E27FC236}">
                <a16:creationId xmlns:a16="http://schemas.microsoft.com/office/drawing/2014/main" id="{49E7FE59-995B-5940-BD68-D7138F73C4C5}"/>
              </a:ext>
            </a:extLst>
          </p:cNvPr>
          <p:cNvGraphicFramePr>
            <a:graphicFrameLocks noGrp="1"/>
          </p:cNvGraphicFramePr>
          <p:nvPr>
            <p:ph idx="1"/>
            <p:extLst>
              <p:ext uri="{D42A27DB-BD31-4B8C-83A1-F6EECF244321}">
                <p14:modId xmlns:p14="http://schemas.microsoft.com/office/powerpoint/2010/main" val="1080010082"/>
              </p:ext>
            </p:extLst>
          </p:nvPr>
        </p:nvGraphicFramePr>
        <p:xfrm>
          <a:off x="446081" y="1056594"/>
          <a:ext cx="11140226" cy="5465573"/>
        </p:xfrm>
        <a:graphic>
          <a:graphicData uri="http://schemas.openxmlformats.org/drawingml/2006/table">
            <a:tbl>
              <a:tblPr firstRow="1" bandRow="1">
                <a:tableStyleId>{5C22544A-7EE6-4342-B048-85BDC9FD1C3A}</a:tableStyleId>
              </a:tblPr>
              <a:tblGrid>
                <a:gridCol w="5570113">
                  <a:extLst>
                    <a:ext uri="{9D8B030D-6E8A-4147-A177-3AD203B41FA5}">
                      <a16:colId xmlns:a16="http://schemas.microsoft.com/office/drawing/2014/main" val="1767042853"/>
                    </a:ext>
                  </a:extLst>
                </a:gridCol>
                <a:gridCol w="5570113">
                  <a:extLst>
                    <a:ext uri="{9D8B030D-6E8A-4147-A177-3AD203B41FA5}">
                      <a16:colId xmlns:a16="http://schemas.microsoft.com/office/drawing/2014/main" val="1114831413"/>
                    </a:ext>
                  </a:extLst>
                </a:gridCol>
              </a:tblGrid>
              <a:tr h="270351">
                <a:tc>
                  <a:txBody>
                    <a:bodyPr/>
                    <a:lstStyle/>
                    <a:p>
                      <a:r>
                        <a:rPr lang="en-US" sz="1200" dirty="0"/>
                        <a:t>UCSF ROOTS </a:t>
                      </a:r>
                    </a:p>
                  </a:txBody>
                  <a:tcPr/>
                </a:tc>
                <a:tc>
                  <a:txBody>
                    <a:bodyPr/>
                    <a:lstStyle/>
                    <a:p>
                      <a:r>
                        <a:rPr lang="en-US" sz="1200" dirty="0"/>
                        <a:t>UCSF CRITERION</a:t>
                      </a:r>
                    </a:p>
                  </a:txBody>
                  <a:tcPr/>
                </a:tc>
                <a:extLst>
                  <a:ext uri="{0D108BD9-81ED-4DB2-BD59-A6C34878D82A}">
                    <a16:rowId xmlns:a16="http://schemas.microsoft.com/office/drawing/2014/main" val="3246467201"/>
                  </a:ext>
                </a:extLst>
              </a:tr>
              <a:tr h="11715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One - Isolation ISU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Low</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Circulation </a:t>
                      </a:r>
                    </a:p>
                    <a:p>
                      <a:pPr algn="l"/>
                      <a:endParaRPr lang="en-US" sz="1200" dirty="0"/>
                    </a:p>
                  </a:txBody>
                  <a:tcPr/>
                </a:tc>
                <a:tc>
                  <a:txBody>
                    <a:bodyPr/>
                    <a:lstStyle/>
                    <a:p>
                      <a:pPr marL="228600" indent="-228600" algn="just">
                        <a:buFont typeface="+mj-lt"/>
                        <a:buAutoNum type="alphaLcPeriod"/>
                      </a:pPr>
                      <a:r>
                        <a:rPr lang="en-US" sz="1200" kern="1200" dirty="0">
                          <a:solidFill>
                            <a:schemeClr val="tx1"/>
                          </a:solidFill>
                          <a:effectLst/>
                          <a:latin typeface="+mn-lt"/>
                          <a:ea typeface="+mn-ea"/>
                          <a:cs typeface="+mn-cs"/>
                        </a:rPr>
                        <a:t>Double Standards – Racist, </a:t>
                      </a:r>
                      <a:r>
                        <a:rPr lang="en-US" sz="1200" kern="1200" dirty="0" err="1">
                          <a:solidFill>
                            <a:schemeClr val="tx1"/>
                          </a:solidFill>
                          <a:effectLst/>
                          <a:latin typeface="+mn-lt"/>
                          <a:ea typeface="+mn-ea"/>
                          <a:cs typeface="+mn-cs"/>
                        </a:rPr>
                        <a:t>Terrosim</a:t>
                      </a:r>
                      <a:r>
                        <a:rPr lang="en-US" sz="1200" kern="1200" dirty="0">
                          <a:solidFill>
                            <a:schemeClr val="tx1"/>
                          </a:solidFill>
                          <a:effectLst/>
                          <a:latin typeface="+mn-lt"/>
                          <a:ea typeface="+mn-ea"/>
                          <a:cs typeface="+mn-cs"/>
                        </a:rPr>
                        <a:t>, bullying practices.</a:t>
                      </a:r>
                    </a:p>
                    <a:p>
                      <a:pPr marL="228600" indent="-228600" algn="just">
                        <a:buFont typeface="+mj-lt"/>
                        <a:buAutoNum type="alphaLcPeriod"/>
                      </a:pPr>
                      <a:endParaRPr lang="en-US" sz="1200" kern="1200" dirty="0">
                        <a:solidFill>
                          <a:schemeClr val="tx1"/>
                        </a:solidFill>
                        <a:effectLst/>
                        <a:latin typeface="+mn-lt"/>
                        <a:ea typeface="+mn-ea"/>
                        <a:cs typeface="+mn-cs"/>
                      </a:endParaRPr>
                    </a:p>
                    <a:p>
                      <a:pPr marL="228600" indent="-228600" algn="just">
                        <a:buFont typeface="+mj-lt"/>
                        <a:buAutoNum type="alphaLcPeriod"/>
                      </a:pPr>
                      <a:r>
                        <a:rPr lang="fr-FR" sz="1200" dirty="0" err="1"/>
                        <a:t>Its</a:t>
                      </a:r>
                      <a:r>
                        <a:rPr lang="fr-FR" sz="1200" dirty="0"/>
                        <a:t> </a:t>
                      </a:r>
                      <a:r>
                        <a:rPr lang="fr-FR" sz="1200" dirty="0" err="1"/>
                        <a:t>education</a:t>
                      </a:r>
                      <a:r>
                        <a:rPr lang="fr-FR" sz="1200" dirty="0"/>
                        <a:t> </a:t>
                      </a:r>
                      <a:r>
                        <a:rPr lang="fr-FR" sz="1200" dirty="0" err="1"/>
                        <a:t>interest</a:t>
                      </a:r>
                      <a:r>
                        <a:rPr lang="fr-FR" sz="1200" dirty="0"/>
                        <a:t> </a:t>
                      </a:r>
                      <a:r>
                        <a:rPr lang="fr-FR" sz="1200" dirty="0" err="1"/>
                        <a:t>is</a:t>
                      </a:r>
                      <a:r>
                        <a:rPr lang="fr-FR" sz="1200" dirty="0"/>
                        <a:t> </a:t>
                      </a:r>
                      <a:r>
                        <a:rPr lang="fr-FR" sz="1200" dirty="0" err="1"/>
                        <a:t>corrupted</a:t>
                      </a:r>
                      <a:r>
                        <a:rPr lang="fr-FR" sz="1200" dirty="0"/>
                        <a:t>, </a:t>
                      </a:r>
                      <a:r>
                        <a:rPr lang="fr-FR" sz="1200" dirty="0" err="1"/>
                        <a:t>exceeds</a:t>
                      </a:r>
                      <a:r>
                        <a:rPr lang="fr-FR" sz="1200" dirty="0"/>
                        <a:t> an </a:t>
                      </a:r>
                      <a:r>
                        <a:rPr lang="fr-FR" sz="1200" dirty="0" err="1"/>
                        <a:t>era</a:t>
                      </a:r>
                      <a:r>
                        <a:rPr lang="fr-FR" sz="1200" dirty="0"/>
                        <a:t> of </a:t>
                      </a:r>
                      <a:r>
                        <a:rPr lang="fr-FR" sz="1200" dirty="0" err="1"/>
                        <a:t>its</a:t>
                      </a:r>
                      <a:r>
                        <a:rPr lang="fr-FR" sz="1200" dirty="0"/>
                        <a:t> time</a:t>
                      </a:r>
                      <a:r>
                        <a:rPr lang="en-US" sz="1200" kern="1200" dirty="0">
                          <a:solidFill>
                            <a:schemeClr val="tx1"/>
                          </a:solidFill>
                          <a:effectLst/>
                          <a:latin typeface="+mn-lt"/>
                          <a:ea typeface="+mn-ea"/>
                          <a:cs typeface="+mn-cs"/>
                        </a:rPr>
                        <a:t>.</a:t>
                      </a:r>
                    </a:p>
                    <a:p>
                      <a:pPr algn="just" rtl="0">
                        <a:buFontTx/>
                        <a:buNone/>
                      </a:pPr>
                      <a:r>
                        <a:rPr lang="fr-FR"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AE" sz="1200">
                        <a:effectLst/>
                        <a:latin typeface="Calibri" panose="020F0502020204030204" pitchFamily="34" charset="0"/>
                        <a:ea typeface="Times New Roman" panose="02020603050405020304" pitchFamily="18" charset="0"/>
                        <a:cs typeface="Arial" panose="020B0604020202020204" pitchFamily="34" charset="0"/>
                      </a:endParaRPr>
                    </a:p>
                    <a:p>
                      <a:pPr>
                        <a:buFontTx/>
                        <a:buNone/>
                      </a:pPr>
                      <a:endParaRPr lang="en-US" sz="1200" dirty="0"/>
                    </a:p>
                  </a:txBody>
                  <a:tcPr/>
                </a:tc>
                <a:extLst>
                  <a:ext uri="{0D108BD9-81ED-4DB2-BD59-A6C34878D82A}">
                    <a16:rowId xmlns:a16="http://schemas.microsoft.com/office/drawing/2014/main" val="3002610899"/>
                  </a:ext>
                </a:extLst>
              </a:tr>
              <a:tr h="1113489">
                <a:tc>
                  <a:txBody>
                    <a:bodyPr/>
                    <a:lstStyle/>
                    <a:p>
                      <a:pPr algn="l" rtl="0"/>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Two</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Conflicting</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ISU </a:t>
                      </a:r>
                      <a:endParaRPr lang="en-AE" sz="1200" b="1">
                        <a:effectLst/>
                        <a:latin typeface="Century Gothic" panose="020B0502020202020204" pitchFamily="34" charset="0"/>
                        <a:ea typeface="Times New Roman" panose="02020603050405020304" pitchFamily="18" charset="0"/>
                        <a:cs typeface="Arial" panose="020B0604020202020204" pitchFamily="34" charset="0"/>
                      </a:endParaRPr>
                    </a:p>
                    <a:p>
                      <a:pPr algn="l" rtl="0"/>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High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Closed</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Circulation </a:t>
                      </a:r>
                    </a:p>
                    <a:p>
                      <a:endParaRPr lang="en-US" sz="1200" dirty="0"/>
                    </a:p>
                    <a:p>
                      <a:pPr algn="l"/>
                      <a:endParaRPr lang="en-US" sz="1200" dirty="0"/>
                    </a:p>
                  </a:txBody>
                  <a:tcPr/>
                </a:tc>
                <a:tc>
                  <a:txBody>
                    <a:bodyPr/>
                    <a:lstStyle/>
                    <a:p>
                      <a:pPr marL="228600" indent="-228600">
                        <a:spcBef>
                          <a:spcPts val="0"/>
                        </a:spcBef>
                        <a:buFont typeface="+mj-lt"/>
                        <a:buAutoNum type="alphaLcPeriod"/>
                      </a:pPr>
                      <a:r>
                        <a:rPr lang="fr-FR" sz="1200" kern="100" dirty="0">
                          <a:latin typeface="+mn-lt"/>
                          <a:ea typeface="Calibri" panose="020F0502020204030204" pitchFamily="34" charset="0"/>
                          <a:cs typeface="Arial" panose="020B0604020202020204" pitchFamily="34" charset="0"/>
                        </a:rPr>
                        <a:t> Education </a:t>
                      </a:r>
                      <a:r>
                        <a:rPr lang="fr-FR" sz="1200" kern="100" dirty="0" err="1">
                          <a:latin typeface="+mn-lt"/>
                          <a:ea typeface="Calibri" panose="020F0502020204030204" pitchFamily="34" charset="0"/>
                          <a:cs typeface="Arial" panose="020B0604020202020204" pitchFamily="34" charset="0"/>
                        </a:rPr>
                        <a:t>based</a:t>
                      </a:r>
                      <a:r>
                        <a:rPr lang="fr-FR" sz="1200" kern="100" dirty="0">
                          <a:latin typeface="+mn-lt"/>
                          <a:ea typeface="Calibri" panose="020F0502020204030204" pitchFamily="34" charset="0"/>
                          <a:cs typeface="Arial" panose="020B0604020202020204" pitchFamily="34" charset="0"/>
                        </a:rPr>
                        <a:t> on non-</a:t>
                      </a:r>
                      <a:r>
                        <a:rPr lang="fr-FR" sz="1200" kern="100" dirty="0" err="1">
                          <a:latin typeface="+mn-lt"/>
                          <a:ea typeface="Calibri" panose="020F0502020204030204" pitchFamily="34" charset="0"/>
                          <a:cs typeface="Arial" panose="020B0604020202020204" pitchFamily="34" charset="0"/>
                        </a:rPr>
                        <a:t>scientifiic</a:t>
                      </a:r>
                      <a:r>
                        <a:rPr lang="fr-FR" sz="1200" kern="100" dirty="0">
                          <a:latin typeface="+mn-lt"/>
                          <a:ea typeface="Calibri" panose="020F0502020204030204" pitchFamily="34" charset="0"/>
                          <a:cs typeface="Arial" panose="020B0604020202020204" pitchFamily="34" charset="0"/>
                        </a:rPr>
                        <a:t> </a:t>
                      </a:r>
                      <a:r>
                        <a:rPr lang="fr-FR" sz="1200" kern="100" dirty="0" err="1">
                          <a:latin typeface="+mn-lt"/>
                          <a:ea typeface="Calibri" panose="020F0502020204030204" pitchFamily="34" charset="0"/>
                          <a:cs typeface="Arial" panose="020B0604020202020204" pitchFamily="34" charset="0"/>
                        </a:rPr>
                        <a:t>experimental</a:t>
                      </a:r>
                      <a:r>
                        <a:rPr lang="fr-FR" sz="1200" kern="100" dirty="0">
                          <a:latin typeface="+mn-lt"/>
                          <a:ea typeface="Calibri" panose="020F0502020204030204" pitchFamily="34" charset="0"/>
                          <a:cs typeface="Arial" panose="020B0604020202020204" pitchFamily="34" charset="0"/>
                        </a:rPr>
                        <a:t> </a:t>
                      </a:r>
                      <a:r>
                        <a:rPr lang="fr-FR" sz="1200" kern="100" dirty="0" err="1">
                          <a:latin typeface="+mn-lt"/>
                          <a:ea typeface="Calibri" panose="020F0502020204030204" pitchFamily="34" charset="0"/>
                          <a:cs typeface="Arial" panose="020B0604020202020204" pitchFamily="34" charset="0"/>
                        </a:rPr>
                        <a:t>hypothesis</a:t>
                      </a:r>
                      <a:r>
                        <a:rPr lang="fr-FR" sz="1200" kern="100" dirty="0">
                          <a:latin typeface="+mn-lt"/>
                          <a:ea typeface="Calibri" panose="020F0502020204030204" pitchFamily="34" charset="0"/>
                          <a:cs typeface="Arial" panose="020B0604020202020204" pitchFamily="34" charset="0"/>
                        </a:rPr>
                        <a:t>.</a:t>
                      </a:r>
                    </a:p>
                    <a:p>
                      <a:pPr marL="228600" indent="-228600">
                        <a:spcBef>
                          <a:spcPts val="0"/>
                        </a:spcBef>
                        <a:buFont typeface="+mj-lt"/>
                        <a:buAutoNum type="alphaLcPeriod"/>
                      </a:pPr>
                      <a:endParaRPr lang="fr-FR" sz="1200" kern="100" dirty="0">
                        <a:latin typeface="+mn-lt"/>
                        <a:ea typeface="Calibri" panose="020F0502020204030204" pitchFamily="34" charset="0"/>
                        <a:cs typeface="Arial" panose="020B0604020202020204" pitchFamily="34" charset="0"/>
                      </a:endParaRPr>
                    </a:p>
                    <a:p>
                      <a:pPr marL="228600" indent="-228600">
                        <a:spcBef>
                          <a:spcPts val="0"/>
                        </a:spcBef>
                        <a:buFont typeface="+mj-lt"/>
                        <a:buAutoNum type="alphaLcPeriod"/>
                      </a:pP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Contradict</a:t>
                      </a:r>
                      <a:r>
                        <a:rPr lang="fr-FR" sz="1200" kern="0" dirty="0">
                          <a:latin typeface="+mn-lt"/>
                          <a:ea typeface="Times New Roman" panose="02020603050405020304" pitchFamily="18" charset="0"/>
                        </a:rPr>
                        <a:t> or </a:t>
                      </a:r>
                      <a:r>
                        <a:rPr lang="fr-FR" sz="1200" kern="0" dirty="0" err="1">
                          <a:latin typeface="+mn-lt"/>
                          <a:ea typeface="Times New Roman" panose="02020603050405020304" pitchFamily="18" charset="0"/>
                        </a:rPr>
                        <a:t>deny</a:t>
                      </a:r>
                      <a:r>
                        <a:rPr lang="fr-FR" sz="1200" kern="0" dirty="0">
                          <a:latin typeface="+mn-lt"/>
                          <a:ea typeface="Times New Roman" panose="02020603050405020304" pitchFamily="18" charset="0"/>
                        </a:rPr>
                        <a:t> of the </a:t>
                      </a:r>
                      <a:r>
                        <a:rPr lang="fr-FR" sz="1200" kern="0" dirty="0" err="1">
                          <a:latin typeface="+mn-lt"/>
                          <a:ea typeface="Times New Roman" panose="02020603050405020304" pitchFamily="18" charset="0"/>
                        </a:rPr>
                        <a:t>universal</a:t>
                      </a: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common</a:t>
                      </a:r>
                      <a:r>
                        <a:rPr lang="fr-FR" sz="1200" kern="0" dirty="0">
                          <a:latin typeface="+mn-lt"/>
                          <a:ea typeface="Times New Roman" panose="02020603050405020304" pitchFamily="18" charset="0"/>
                        </a:rPr>
                        <a:t> </a:t>
                      </a:r>
                      <a:r>
                        <a:rPr lang="fr-FR" sz="1200" kern="0" dirty="0" err="1">
                          <a:latin typeface="+mn-lt"/>
                          <a:ea typeface="Times New Roman" panose="02020603050405020304" pitchFamily="18" charset="0"/>
                        </a:rPr>
                        <a:t>sense’s</a:t>
                      </a:r>
                      <a:r>
                        <a:rPr lang="fr-FR" sz="1200" kern="0" dirty="0">
                          <a:latin typeface="+mn-lt"/>
                          <a:ea typeface="Times New Roman" panose="02020603050405020304" pitchFamily="18" charset="0"/>
                        </a:rPr>
                        <a:t>  existence VL + AT. </a:t>
                      </a:r>
                      <a:endParaRPr lang="en-US" sz="1200" dirty="0"/>
                    </a:p>
                  </a:txBody>
                  <a:tcPr/>
                </a:tc>
                <a:extLst>
                  <a:ext uri="{0D108BD9-81ED-4DB2-BD59-A6C34878D82A}">
                    <a16:rowId xmlns:a16="http://schemas.microsoft.com/office/drawing/2014/main" val="2072548305"/>
                  </a:ext>
                </a:extLst>
              </a:tr>
              <a:tr h="1351759">
                <a:tc>
                  <a:txBody>
                    <a:bodyPr/>
                    <a:lstStyle/>
                    <a:p>
                      <a:pPr algn="l" rtl="0"/>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a:t>
                      </a:r>
                      <a:r>
                        <a:rPr lang="fr-FR" sz="12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Three</a:t>
                      </a: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 Coexistence ISU </a:t>
                      </a:r>
                      <a:endParaRPr lang="en-AE" sz="1200" b="1">
                        <a:effectLst/>
                        <a:latin typeface="Century Gothic" panose="020B0502020202020204" pitchFamily="34" charset="0"/>
                        <a:ea typeface="Times New Roman" panose="02020603050405020304" pitchFamily="18" charset="0"/>
                        <a:cs typeface="Arial" panose="020B0604020202020204" pitchFamily="34" charset="0"/>
                      </a:endParaRPr>
                    </a:p>
                    <a:p>
                      <a:pPr algn="l" rtl="0"/>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Low</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Open Circulation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algn="l"/>
                      <a:endParaRPr lang="en-US" sz="1200" dirty="0"/>
                    </a:p>
                  </a:txBody>
                  <a:tcPr/>
                </a:tc>
                <a:tc>
                  <a:txBody>
                    <a:bodyPr/>
                    <a:lstStyle/>
                    <a:p>
                      <a:pPr marL="228600" indent="-228600" algn="just" rtl="0">
                        <a:buFont typeface="+mj-lt"/>
                        <a:buAutoNum type="alphaLcPeriod"/>
                      </a:pPr>
                      <a:r>
                        <a:rPr lang="en-US" sz="1200" b="0" i="0" u="none" strike="noStrike" kern="1200" dirty="0">
                          <a:solidFill>
                            <a:schemeClr val="tx1"/>
                          </a:solidFill>
                          <a:effectLst/>
                          <a:latin typeface="+mn-lt"/>
                          <a:ea typeface="+mn-ea"/>
                          <a:cs typeface="+mn-cs"/>
                        </a:rPr>
                        <a:t>Weak openness or non-opposition to the expression of universal common sense. (Neglect </a:t>
                      </a:r>
                      <a:r>
                        <a:rPr lang="fr-FR" sz="1200" kern="0" dirty="0">
                          <a:latin typeface="+mn-lt"/>
                          <a:ea typeface="Times New Roman" panose="02020603050405020304" pitchFamily="18" charset="0"/>
                        </a:rPr>
                        <a:t>VL + AT )</a:t>
                      </a:r>
                      <a:endParaRPr lang="en-US" sz="1200" b="0" i="0" u="none" strike="noStrike" kern="1200" dirty="0">
                        <a:solidFill>
                          <a:schemeClr val="tx1"/>
                        </a:solidFill>
                        <a:effectLst/>
                        <a:latin typeface="+mn-lt"/>
                        <a:ea typeface="+mn-ea"/>
                        <a:cs typeface="+mn-cs"/>
                      </a:endParaRPr>
                    </a:p>
                    <a:p>
                      <a:pPr marL="228600" indent="-228600" algn="just" rtl="0">
                        <a:buFont typeface="+mj-lt"/>
                        <a:buAutoNum type="alphaLcPeriod"/>
                      </a:pPr>
                      <a:endParaRPr lang="en-US" sz="1200" b="0" i="0" u="none" strike="noStrike" kern="1200" dirty="0">
                        <a:solidFill>
                          <a:schemeClr val="tx1"/>
                        </a:solidFill>
                        <a:effectLst/>
                        <a:latin typeface="+mn-lt"/>
                        <a:ea typeface="+mn-ea"/>
                        <a:cs typeface="+mn-cs"/>
                      </a:endParaRPr>
                    </a:p>
                    <a:p>
                      <a:pPr marL="228600" indent="-228600" algn="just" rtl="0">
                        <a:buFont typeface="+mj-lt"/>
                        <a:buAutoNum type="alphaLcPeriod"/>
                      </a:pPr>
                      <a:r>
                        <a:rPr lang="en-US" sz="1200" b="0" i="0" u="none" strike="noStrike" kern="1200" dirty="0">
                          <a:solidFill>
                            <a:schemeClr val="tx1"/>
                          </a:solidFill>
                          <a:effectLst/>
                          <a:latin typeface="+mn-lt"/>
                          <a:ea typeface="+mn-ea"/>
                          <a:cs typeface="+mn-cs"/>
                        </a:rPr>
                        <a:t> Openness to critical thinking and diversity but not fully up to date in specialty.</a:t>
                      </a:r>
                      <a:endParaRPr lang="en-AE" sz="1200">
                        <a:effectLst/>
                        <a:latin typeface="Calibri" panose="020F0502020204030204" pitchFamily="34" charset="0"/>
                        <a:ea typeface="Times New Roman" panose="02020603050405020304" pitchFamily="18" charset="0"/>
                        <a:cs typeface="Arial" panose="020B0604020202020204" pitchFamily="34" charset="0"/>
                      </a:endParaRPr>
                    </a:p>
                    <a:p>
                      <a:endParaRPr lang="en-US" sz="1200" dirty="0"/>
                    </a:p>
                  </a:txBody>
                  <a:tcPr/>
                </a:tc>
                <a:extLst>
                  <a:ext uri="{0D108BD9-81ED-4DB2-BD59-A6C34878D82A}">
                    <a16:rowId xmlns:a16="http://schemas.microsoft.com/office/drawing/2014/main" val="1298779980"/>
                  </a:ext>
                </a:extLst>
              </a:tr>
              <a:tr h="15319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Square Four- Unification ISU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E" sz="1200">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High </a:t>
                      </a:r>
                      <a:r>
                        <a:rPr lang="fr-FR" sz="1200"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Resonance</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r>
                        <a:rPr lang="en-US" sz="1200" dirty="0">
                          <a:solidFill>
                            <a:schemeClr val="dk1"/>
                          </a:solidFill>
                          <a:effectLst/>
                          <a:latin typeface="Century Gothic" panose="020B0502020202020204" pitchFamily="34" charset="0"/>
                          <a:ea typeface="Times New Roman" panose="02020603050405020304" pitchFamily="18" charset="0"/>
                          <a:cs typeface="Arial" panose="020B0604020202020204" pitchFamily="34" charset="0"/>
                        </a:rPr>
                        <a:t> </a:t>
                      </a:r>
                      <a:r>
                        <a:rPr lang="fr-FR"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Open Circulation </a:t>
                      </a:r>
                    </a:p>
                  </a:txBody>
                  <a:tcPr/>
                </a:tc>
                <a:tc>
                  <a:txBody>
                    <a:bodyPr/>
                    <a:lstStyle/>
                    <a:p>
                      <a:pPr marL="228600" indent="-228600" algn="just">
                        <a:buFont typeface="+mj-lt"/>
                        <a:buAutoNum type="alphaLcPeriod"/>
                      </a:pPr>
                      <a:r>
                        <a:rPr lang="en-US" sz="1200" kern="1200" dirty="0">
                          <a:solidFill>
                            <a:schemeClr val="tx1"/>
                          </a:solidFill>
                          <a:effectLst/>
                          <a:latin typeface="+mn-lt"/>
                          <a:ea typeface="+mn-ea"/>
                          <a:cs typeface="+mn-cs"/>
                        </a:rPr>
                        <a:t>The existence of theoretical and practical expressions affirming/confirming the reference of the fluid universal common sense (5 VL).</a:t>
                      </a:r>
                    </a:p>
                    <a:p>
                      <a:pPr marL="228600" indent="-228600" algn="just">
                        <a:buFont typeface="+mj-lt"/>
                        <a:buAutoNum type="alphaLcPeriod"/>
                      </a:pPr>
                      <a:endParaRPr lang="en-US" sz="1200" kern="1200" dirty="0">
                        <a:solidFill>
                          <a:schemeClr val="tx1"/>
                        </a:solidFill>
                        <a:effectLst/>
                        <a:latin typeface="+mn-lt"/>
                        <a:ea typeface="+mn-ea"/>
                        <a:cs typeface="+mn-cs"/>
                      </a:endParaRPr>
                    </a:p>
                    <a:p>
                      <a:pPr marL="228600" indent="-228600" algn="just">
                        <a:buFont typeface="+mj-lt"/>
                        <a:buAutoNum type="alphaLcPeriod"/>
                      </a:pPr>
                      <a:r>
                        <a:rPr lang="en-US" sz="1200" kern="1200" dirty="0">
                          <a:solidFill>
                            <a:schemeClr val="tx1"/>
                          </a:solidFill>
                          <a:effectLst/>
                          <a:latin typeface="+mn-lt"/>
                          <a:ea typeface="+mn-ea"/>
                          <a:cs typeface="+mn-cs"/>
                        </a:rPr>
                        <a:t>The existence of theoretical and practical expressions consistent with the reference of the cosmic Axiomatic Trinity (3 Values).</a:t>
                      </a:r>
                    </a:p>
                    <a:p>
                      <a:pPr algn="just" rtl="0"/>
                      <a:endParaRPr lang="en-AE" sz="1200">
                        <a:effectLst/>
                        <a:latin typeface="Calibri" panose="020F0502020204030204" pitchFamily="34" charset="0"/>
                        <a:ea typeface="Times New Roman" panose="02020603050405020304" pitchFamily="18" charset="0"/>
                        <a:cs typeface="Arial" panose="020B0604020202020204" pitchFamily="34" charset="0"/>
                      </a:endParaRPr>
                    </a:p>
                    <a:p>
                      <a:endParaRPr lang="en-US" sz="1200" dirty="0"/>
                    </a:p>
                  </a:txBody>
                  <a:tcPr/>
                </a:tc>
                <a:extLst>
                  <a:ext uri="{0D108BD9-81ED-4DB2-BD59-A6C34878D82A}">
                    <a16:rowId xmlns:a16="http://schemas.microsoft.com/office/drawing/2014/main" val="962725531"/>
                  </a:ext>
                </a:extLst>
              </a:tr>
            </a:tbl>
          </a:graphicData>
        </a:graphic>
      </p:graphicFrame>
    </p:spTree>
    <p:extLst>
      <p:ext uri="{BB962C8B-B14F-4D97-AF65-F5344CB8AC3E}">
        <p14:creationId xmlns:p14="http://schemas.microsoft.com/office/powerpoint/2010/main" val="1877190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1000">
              <a:srgbClr val="FCFBF9"/>
            </a:gs>
            <a:gs pos="38000">
              <a:schemeClr val="bg2">
                <a:tint val="90000"/>
                <a:satMod val="92000"/>
                <a:lumMod val="120000"/>
              </a:schemeClr>
            </a:gs>
            <a:gs pos="99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1E1A-0AF3-C241-97B9-B58C497BEA00}"/>
              </a:ext>
            </a:extLst>
          </p:cNvPr>
          <p:cNvSpPr>
            <a:spLocks noGrp="1"/>
          </p:cNvSpPr>
          <p:nvPr>
            <p:ph type="title"/>
          </p:nvPr>
        </p:nvSpPr>
        <p:spPr>
          <a:xfrm>
            <a:off x="1819073" y="502555"/>
            <a:ext cx="9500713" cy="1280890"/>
          </a:xfrm>
        </p:spPr>
        <p:txBody>
          <a:bodyPr>
            <a:noAutofit/>
          </a:bodyPr>
          <a:lstStyle/>
          <a:p>
            <a:r>
              <a:rPr lang="en-US" sz="2400" dirty="0">
                <a:uFill>
                  <a:solidFill>
                    <a:srgbClr val="000000"/>
                  </a:solidFill>
                </a:uFill>
                <a:ea typeface="Arial Unicode MS"/>
                <a:cs typeface="Arial Unicode MS"/>
              </a:rPr>
              <a:t>How can the educational interest square be applicable to detect/inference Learning skills/activities ?</a:t>
            </a:r>
            <a:endParaRPr lang="en-US" sz="2400" dirty="0"/>
          </a:p>
        </p:txBody>
      </p:sp>
      <p:graphicFrame>
        <p:nvGraphicFramePr>
          <p:cNvPr id="4" name="Content Placeholder 3">
            <a:extLst>
              <a:ext uri="{FF2B5EF4-FFF2-40B4-BE49-F238E27FC236}">
                <a16:creationId xmlns:a16="http://schemas.microsoft.com/office/drawing/2014/main" id="{2C5CAB8B-6732-8D4B-BE7B-6E86AFA6A632}"/>
              </a:ext>
            </a:extLst>
          </p:cNvPr>
          <p:cNvGraphicFramePr>
            <a:graphicFrameLocks noGrp="1"/>
          </p:cNvGraphicFramePr>
          <p:nvPr>
            <p:ph idx="1"/>
            <p:extLst>
              <p:ext uri="{D42A27DB-BD31-4B8C-83A1-F6EECF244321}">
                <p14:modId xmlns:p14="http://schemas.microsoft.com/office/powerpoint/2010/main" val="375083724"/>
              </p:ext>
            </p:extLst>
          </p:nvPr>
        </p:nvGraphicFramePr>
        <p:xfrm>
          <a:off x="1906621" y="1783445"/>
          <a:ext cx="8336606" cy="3842584"/>
        </p:xfrm>
        <a:graphic>
          <a:graphicData uri="http://schemas.openxmlformats.org/drawingml/2006/table">
            <a:tbl>
              <a:tblPr firstRow="1" bandRow="1">
                <a:tableStyleId>{5C22544A-7EE6-4342-B048-85BDC9FD1C3A}</a:tableStyleId>
              </a:tblPr>
              <a:tblGrid>
                <a:gridCol w="2202159">
                  <a:extLst>
                    <a:ext uri="{9D8B030D-6E8A-4147-A177-3AD203B41FA5}">
                      <a16:colId xmlns:a16="http://schemas.microsoft.com/office/drawing/2014/main" val="1997340823"/>
                    </a:ext>
                  </a:extLst>
                </a:gridCol>
                <a:gridCol w="1560764">
                  <a:extLst>
                    <a:ext uri="{9D8B030D-6E8A-4147-A177-3AD203B41FA5}">
                      <a16:colId xmlns:a16="http://schemas.microsoft.com/office/drawing/2014/main" val="2880502993"/>
                    </a:ext>
                  </a:extLst>
                </a:gridCol>
                <a:gridCol w="1528772">
                  <a:extLst>
                    <a:ext uri="{9D8B030D-6E8A-4147-A177-3AD203B41FA5}">
                      <a16:colId xmlns:a16="http://schemas.microsoft.com/office/drawing/2014/main" val="3987446929"/>
                    </a:ext>
                  </a:extLst>
                </a:gridCol>
                <a:gridCol w="1503504">
                  <a:extLst>
                    <a:ext uri="{9D8B030D-6E8A-4147-A177-3AD203B41FA5}">
                      <a16:colId xmlns:a16="http://schemas.microsoft.com/office/drawing/2014/main" val="1013423656"/>
                    </a:ext>
                  </a:extLst>
                </a:gridCol>
                <a:gridCol w="1541407">
                  <a:extLst>
                    <a:ext uri="{9D8B030D-6E8A-4147-A177-3AD203B41FA5}">
                      <a16:colId xmlns:a16="http://schemas.microsoft.com/office/drawing/2014/main" val="746686689"/>
                    </a:ext>
                  </a:extLst>
                </a:gridCol>
              </a:tblGrid>
              <a:tr h="7863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GENENERAL EDUCATION ISU</a:t>
                      </a:r>
                    </a:p>
                    <a:p>
                      <a:endParaRPr lang="en-US" sz="1600" dirty="0"/>
                    </a:p>
                  </a:txBody>
                  <a:tcPr>
                    <a:solidFill>
                      <a:schemeClr val="tx1">
                        <a:lumMod val="50000"/>
                        <a:lumOff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UNIFYING SQ 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Strong Openness of Common Sense </a:t>
                      </a:r>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COEXISING SQ3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Weak Openness of CS</a:t>
                      </a:r>
                    </a:p>
                  </a:txBody>
                  <a:tcPr>
                    <a:solidFill>
                      <a:srgbClr val="0061E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CONFLICTING SQ2</a:t>
                      </a:r>
                      <a:r>
                        <a:rPr lang="en-US" sz="12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Weak Closeness  of CS</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ISOLATION SQ1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Strong Closeness of CS </a:t>
                      </a:r>
                    </a:p>
                  </a:txBody>
                  <a:tcPr>
                    <a:solidFill>
                      <a:srgbClr val="FFC000"/>
                    </a:solidFill>
                  </a:tcPr>
                </a:tc>
                <a:extLst>
                  <a:ext uri="{0D108BD9-81ED-4DB2-BD59-A6C34878D82A}">
                    <a16:rowId xmlns:a16="http://schemas.microsoft.com/office/drawing/2014/main" val="1087663383"/>
                  </a:ext>
                </a:extLst>
              </a:tr>
              <a:tr h="377453">
                <a:tc>
                  <a:txBody>
                    <a:bodyPr/>
                    <a:lstStyle/>
                    <a:p>
                      <a:r>
                        <a:rPr lang="en-US" sz="1600" dirty="0">
                          <a:solidFill>
                            <a:schemeClr val="tx1">
                              <a:lumMod val="85000"/>
                              <a:lumOff val="15000"/>
                            </a:schemeClr>
                          </a:solidFill>
                        </a:rPr>
                        <a:t>Practice</a:t>
                      </a:r>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extLst>
                  <a:ext uri="{0D108BD9-81ED-4DB2-BD59-A6C34878D82A}">
                    <a16:rowId xmlns:a16="http://schemas.microsoft.com/office/drawing/2014/main" val="4089788264"/>
                  </a:ext>
                </a:extLst>
              </a:tr>
              <a:tr h="377453">
                <a:tc>
                  <a:txBody>
                    <a:bodyPr/>
                    <a:lstStyle/>
                    <a:p>
                      <a:r>
                        <a:rPr lang="en-US" sz="1600" dirty="0">
                          <a:solidFill>
                            <a:schemeClr val="tx1">
                              <a:lumMod val="85000"/>
                              <a:lumOff val="15000"/>
                            </a:schemeClr>
                          </a:solidFill>
                        </a:rPr>
                        <a:t>Theory</a:t>
                      </a:r>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702567636"/>
                  </a:ext>
                </a:extLst>
              </a:tr>
              <a:tr h="377453">
                <a:tc>
                  <a:txBody>
                    <a:bodyPr/>
                    <a:lstStyle/>
                    <a:p>
                      <a:r>
                        <a:rPr lang="en-US" sz="1600" dirty="0">
                          <a:solidFill>
                            <a:schemeClr val="tx1">
                              <a:lumMod val="85000"/>
                              <a:lumOff val="15000"/>
                            </a:schemeClr>
                          </a:solidFill>
                        </a:rPr>
                        <a:t>Oral</a:t>
                      </a:r>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extLst>
                  <a:ext uri="{0D108BD9-81ED-4DB2-BD59-A6C34878D82A}">
                    <a16:rowId xmlns:a16="http://schemas.microsoft.com/office/drawing/2014/main" val="3875053369"/>
                  </a:ext>
                </a:extLst>
              </a:tr>
              <a:tr h="377453">
                <a:tc>
                  <a:txBody>
                    <a:bodyPr/>
                    <a:lstStyle/>
                    <a:p>
                      <a:r>
                        <a:rPr lang="en-US" sz="1600" dirty="0">
                          <a:solidFill>
                            <a:schemeClr val="tx1">
                              <a:lumMod val="85000"/>
                              <a:lumOff val="15000"/>
                            </a:schemeClr>
                          </a:solidFill>
                        </a:rPr>
                        <a:t>Text</a:t>
                      </a:r>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77329569"/>
                  </a:ext>
                </a:extLst>
              </a:tr>
              <a:tr h="377453">
                <a:tc>
                  <a:txBody>
                    <a:bodyPr/>
                    <a:lstStyle/>
                    <a:p>
                      <a:r>
                        <a:rPr lang="en-US" sz="1600" dirty="0">
                          <a:solidFill>
                            <a:schemeClr val="tx1">
                              <a:lumMod val="85000"/>
                              <a:lumOff val="15000"/>
                            </a:schemeClr>
                          </a:solidFill>
                        </a:rPr>
                        <a:t>Behavior</a:t>
                      </a:r>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extLst>
                  <a:ext uri="{0D108BD9-81ED-4DB2-BD59-A6C34878D82A}">
                    <a16:rowId xmlns:a16="http://schemas.microsoft.com/office/drawing/2014/main" val="1106326361"/>
                  </a:ext>
                </a:extLst>
              </a:tr>
              <a:tr h="377453">
                <a:tc>
                  <a:txBody>
                    <a:bodyPr/>
                    <a:lstStyle/>
                    <a:p>
                      <a:r>
                        <a:rPr lang="en-US" sz="1600" dirty="0">
                          <a:solidFill>
                            <a:schemeClr val="tx1">
                              <a:lumMod val="85000"/>
                              <a:lumOff val="15000"/>
                            </a:schemeClr>
                          </a:solidFill>
                        </a:rPr>
                        <a:t>Image</a:t>
                      </a:r>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843987758"/>
                  </a:ext>
                </a:extLst>
              </a:tr>
              <a:tr h="377453">
                <a:tc>
                  <a:txBody>
                    <a:bodyPr/>
                    <a:lstStyle/>
                    <a:p>
                      <a:r>
                        <a:rPr lang="en-US" sz="1600" dirty="0">
                          <a:solidFill>
                            <a:schemeClr val="tx1">
                              <a:lumMod val="85000"/>
                              <a:lumOff val="15000"/>
                            </a:schemeClr>
                          </a:solidFill>
                        </a:rPr>
                        <a:t>Arts</a:t>
                      </a:r>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tc>
                  <a:txBody>
                    <a:bodyPr/>
                    <a:lstStyle/>
                    <a:p>
                      <a:endParaRPr lang="en-US" dirty="0"/>
                    </a:p>
                  </a:txBody>
                  <a:tcPr>
                    <a:solidFill>
                      <a:srgbClr val="E3ECEC"/>
                    </a:solidFill>
                  </a:tcPr>
                </a:tc>
                <a:extLst>
                  <a:ext uri="{0D108BD9-81ED-4DB2-BD59-A6C34878D82A}">
                    <a16:rowId xmlns:a16="http://schemas.microsoft.com/office/drawing/2014/main" val="3227166753"/>
                  </a:ext>
                </a:extLst>
              </a:tr>
              <a:tr h="377453">
                <a:tc>
                  <a:txBody>
                    <a:bodyPr/>
                    <a:lstStyle/>
                    <a:p>
                      <a:r>
                        <a:rPr lang="en-US" sz="1600" dirty="0">
                          <a:solidFill>
                            <a:schemeClr val="tx1">
                              <a:lumMod val="85000"/>
                              <a:lumOff val="15000"/>
                            </a:schemeClr>
                          </a:solidFill>
                        </a:rPr>
                        <a:t>Science</a:t>
                      </a:r>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1922476952"/>
                  </a:ext>
                </a:extLst>
              </a:tr>
            </a:tbl>
          </a:graphicData>
        </a:graphic>
      </p:graphicFrame>
    </p:spTree>
    <p:extLst>
      <p:ext uri="{BB962C8B-B14F-4D97-AF65-F5344CB8AC3E}">
        <p14:creationId xmlns:p14="http://schemas.microsoft.com/office/powerpoint/2010/main" val="3986973964"/>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1000">
              <a:srgbClr val="F9F6F2"/>
            </a:gs>
            <a:gs pos="58000">
              <a:schemeClr val="bg2">
                <a:tint val="90000"/>
                <a:satMod val="92000"/>
                <a:lumMod val="120000"/>
              </a:schemeClr>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C337146-5025-1140-AABF-19EF86BFE498}"/>
              </a:ext>
            </a:extLst>
          </p:cNvPr>
          <p:cNvSpPr>
            <a:spLocks noGrp="1"/>
          </p:cNvSpPr>
          <p:nvPr>
            <p:ph type="title"/>
          </p:nvPr>
        </p:nvSpPr>
        <p:spPr>
          <a:xfrm>
            <a:off x="1854558" y="624110"/>
            <a:ext cx="9650055" cy="1280890"/>
          </a:xfrm>
        </p:spPr>
        <p:txBody>
          <a:bodyPr>
            <a:normAutofit/>
          </a:bodyPr>
          <a:lstStyle/>
          <a:p>
            <a:r>
              <a:rPr lang="en-US" sz="3200" dirty="0"/>
              <a:t>ISU EDUCATION COMMON SENSE DISORDER SYNDROM (Nested)</a:t>
            </a:r>
          </a:p>
        </p:txBody>
      </p:sp>
      <p:graphicFrame>
        <p:nvGraphicFramePr>
          <p:cNvPr id="4" name="Content Placeholder 3">
            <a:extLst>
              <a:ext uri="{FF2B5EF4-FFF2-40B4-BE49-F238E27FC236}">
                <a16:creationId xmlns:a16="http://schemas.microsoft.com/office/drawing/2014/main" id="{F2807744-DDCA-4C49-8358-58A05C168D4D}"/>
              </a:ext>
            </a:extLst>
          </p:cNvPr>
          <p:cNvGraphicFramePr>
            <a:graphicFrameLocks noGrp="1"/>
          </p:cNvGraphicFramePr>
          <p:nvPr>
            <p:ph idx="1"/>
            <p:extLst>
              <p:ext uri="{D42A27DB-BD31-4B8C-83A1-F6EECF244321}">
                <p14:modId xmlns:p14="http://schemas.microsoft.com/office/powerpoint/2010/main" val="1194790636"/>
              </p:ext>
            </p:extLst>
          </p:nvPr>
        </p:nvGraphicFramePr>
        <p:xfrm>
          <a:off x="2149814" y="2101174"/>
          <a:ext cx="7597300" cy="3860335"/>
        </p:xfrm>
        <a:graphic>
          <a:graphicData uri="http://schemas.openxmlformats.org/drawingml/2006/table">
            <a:tbl>
              <a:tblPr firstRow="1" bandRow="1">
                <a:tableStyleId>{5C22544A-7EE6-4342-B048-85BDC9FD1C3A}</a:tableStyleId>
              </a:tblPr>
              <a:tblGrid>
                <a:gridCol w="1519460">
                  <a:extLst>
                    <a:ext uri="{9D8B030D-6E8A-4147-A177-3AD203B41FA5}">
                      <a16:colId xmlns:a16="http://schemas.microsoft.com/office/drawing/2014/main" val="1813243684"/>
                    </a:ext>
                  </a:extLst>
                </a:gridCol>
                <a:gridCol w="1519460">
                  <a:extLst>
                    <a:ext uri="{9D8B030D-6E8A-4147-A177-3AD203B41FA5}">
                      <a16:colId xmlns:a16="http://schemas.microsoft.com/office/drawing/2014/main" val="894030473"/>
                    </a:ext>
                  </a:extLst>
                </a:gridCol>
                <a:gridCol w="1519460">
                  <a:extLst>
                    <a:ext uri="{9D8B030D-6E8A-4147-A177-3AD203B41FA5}">
                      <a16:colId xmlns:a16="http://schemas.microsoft.com/office/drawing/2014/main" val="2725967778"/>
                    </a:ext>
                  </a:extLst>
                </a:gridCol>
                <a:gridCol w="1519460">
                  <a:extLst>
                    <a:ext uri="{9D8B030D-6E8A-4147-A177-3AD203B41FA5}">
                      <a16:colId xmlns:a16="http://schemas.microsoft.com/office/drawing/2014/main" val="2144966531"/>
                    </a:ext>
                  </a:extLst>
                </a:gridCol>
                <a:gridCol w="1519460">
                  <a:extLst>
                    <a:ext uri="{9D8B030D-6E8A-4147-A177-3AD203B41FA5}">
                      <a16:colId xmlns:a16="http://schemas.microsoft.com/office/drawing/2014/main" val="2199058723"/>
                    </a:ext>
                  </a:extLst>
                </a:gridCol>
              </a:tblGrid>
              <a:tr h="657122">
                <a:tc gridSpan="5">
                  <a:txBody>
                    <a:bodyPr/>
                    <a:lstStyle/>
                    <a:p>
                      <a:pPr algn="ctr"/>
                      <a:r>
                        <a:rPr lang="en-US" sz="1400" dirty="0"/>
                        <a:t>GENERAL Education ISU –</a:t>
                      </a:r>
                    </a:p>
                    <a:p>
                      <a:pPr algn="ctr"/>
                      <a:r>
                        <a:rPr lang="en-US" sz="1400" dirty="0"/>
                        <a:t>Unifying/Coexistence/Conflicting/Isolation</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39486183"/>
                  </a:ext>
                </a:extLst>
              </a:tr>
              <a:tr h="277133">
                <a:tc>
                  <a:txBody>
                    <a:bodyPr/>
                    <a:lstStyle/>
                    <a:p>
                      <a:r>
                        <a:rPr lang="en-US" sz="1100" b="1" dirty="0"/>
                        <a:t>NESTED WITHIN</a:t>
                      </a:r>
                    </a:p>
                  </a:txBody>
                  <a:tcPr>
                    <a:solidFill>
                      <a:schemeClr val="tx1">
                        <a:lumMod val="50000"/>
                        <a:lumOff val="50000"/>
                      </a:schemeClr>
                    </a:solidFill>
                  </a:tcPr>
                </a:tc>
                <a:tc>
                  <a:txBody>
                    <a:bodyPr/>
                    <a:lstStyle/>
                    <a:p>
                      <a:r>
                        <a:rPr lang="en-US" sz="1100" b="1" dirty="0"/>
                        <a:t>UNIFICATION</a:t>
                      </a:r>
                    </a:p>
                  </a:txBody>
                  <a:tcPr>
                    <a:solidFill>
                      <a:srgbClr val="00B050"/>
                    </a:solidFill>
                  </a:tcPr>
                </a:tc>
                <a:tc>
                  <a:txBody>
                    <a:bodyPr/>
                    <a:lstStyle/>
                    <a:p>
                      <a:r>
                        <a:rPr lang="en-US" sz="1100" b="1" dirty="0"/>
                        <a:t>COEXISTING</a:t>
                      </a:r>
                    </a:p>
                  </a:txBody>
                  <a:tcPr>
                    <a:solidFill>
                      <a:srgbClr val="0061E6"/>
                    </a:solidFill>
                  </a:tcPr>
                </a:tc>
                <a:tc>
                  <a:txBody>
                    <a:bodyPr/>
                    <a:lstStyle/>
                    <a:p>
                      <a:r>
                        <a:rPr lang="en-US" sz="1100" b="1" dirty="0"/>
                        <a:t>CONFLICTING</a:t>
                      </a:r>
                    </a:p>
                  </a:txBody>
                  <a:tcPr>
                    <a:solidFill>
                      <a:srgbClr val="C00000"/>
                    </a:solidFill>
                  </a:tcPr>
                </a:tc>
                <a:tc>
                  <a:txBody>
                    <a:bodyPr/>
                    <a:lstStyle/>
                    <a:p>
                      <a:r>
                        <a:rPr lang="en-US" sz="1100" b="1" dirty="0"/>
                        <a:t>ISOLATION</a:t>
                      </a:r>
                    </a:p>
                  </a:txBody>
                  <a:tcPr>
                    <a:solidFill>
                      <a:srgbClr val="FFC000"/>
                    </a:solidFill>
                  </a:tcPr>
                </a:tc>
                <a:extLst>
                  <a:ext uri="{0D108BD9-81ED-4DB2-BD59-A6C34878D82A}">
                    <a16:rowId xmlns:a16="http://schemas.microsoft.com/office/drawing/2014/main" val="429088919"/>
                  </a:ext>
                </a:extLst>
              </a:tr>
              <a:tr h="345282">
                <a:tc>
                  <a:txBody>
                    <a:bodyPr/>
                    <a:lstStyle/>
                    <a:p>
                      <a:r>
                        <a:rPr lang="en-US" sz="1100" dirty="0"/>
                        <a:t>Theory</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25413837"/>
                  </a:ext>
                </a:extLst>
              </a:tr>
              <a:tr h="345282">
                <a:tc>
                  <a:txBody>
                    <a:bodyPr/>
                    <a:lstStyle/>
                    <a:p>
                      <a:r>
                        <a:rPr lang="en-US" sz="1100" dirty="0"/>
                        <a:t>Practice</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2886363"/>
                  </a:ext>
                </a:extLst>
              </a:tr>
              <a:tr h="345282">
                <a:tc>
                  <a:txBody>
                    <a:bodyPr/>
                    <a:lstStyle/>
                    <a:p>
                      <a:r>
                        <a:rPr lang="en-US" sz="1100" dirty="0"/>
                        <a:t>Oral</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875143974"/>
                  </a:ext>
                </a:extLst>
              </a:tr>
              <a:tr h="345282">
                <a:tc>
                  <a:txBody>
                    <a:bodyPr/>
                    <a:lstStyle/>
                    <a:p>
                      <a:r>
                        <a:rPr lang="en-US" sz="1100" dirty="0"/>
                        <a:t>Text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5804930"/>
                  </a:ext>
                </a:extLst>
              </a:tr>
              <a:tr h="3452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Behavior</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06273391"/>
                  </a:ext>
                </a:extLst>
              </a:tr>
              <a:tr h="345282">
                <a:tc>
                  <a:txBody>
                    <a:bodyPr/>
                    <a:lstStyle/>
                    <a:p>
                      <a:r>
                        <a:rPr lang="en-US" sz="1100" dirty="0"/>
                        <a:t>Image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82576967"/>
                  </a:ext>
                </a:extLst>
              </a:tr>
              <a:tr h="345282">
                <a:tc>
                  <a:txBody>
                    <a:bodyPr/>
                    <a:lstStyle/>
                    <a:p>
                      <a:r>
                        <a:rPr lang="en-US" sz="1100" dirty="0"/>
                        <a:t>Arts</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73736654"/>
                  </a:ext>
                </a:extLst>
              </a:tr>
              <a:tr h="345282">
                <a:tc>
                  <a:txBody>
                    <a:bodyPr/>
                    <a:lstStyle/>
                    <a:p>
                      <a:r>
                        <a:rPr lang="en-US" sz="1100" dirty="0"/>
                        <a:t>Science</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5829091"/>
                  </a:ext>
                </a:extLst>
              </a:tr>
            </a:tbl>
          </a:graphicData>
        </a:graphic>
      </p:graphicFrame>
    </p:spTree>
    <p:extLst>
      <p:ext uri="{BB962C8B-B14F-4D97-AF65-F5344CB8AC3E}">
        <p14:creationId xmlns:p14="http://schemas.microsoft.com/office/powerpoint/2010/main" val="217008244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24000">
              <a:srgbClr val="FBF9F6"/>
            </a:gs>
            <a:gs pos="53000">
              <a:schemeClr val="bg1"/>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9EA6-F613-4B4E-91AC-C5B2F4CFB8C7}"/>
              </a:ext>
            </a:extLst>
          </p:cNvPr>
          <p:cNvSpPr>
            <a:spLocks noGrp="1"/>
          </p:cNvSpPr>
          <p:nvPr>
            <p:ph type="title"/>
          </p:nvPr>
        </p:nvSpPr>
        <p:spPr>
          <a:xfrm>
            <a:off x="1712069" y="624110"/>
            <a:ext cx="9792544" cy="1280890"/>
          </a:xfrm>
        </p:spPr>
        <p:txBody>
          <a:bodyPr>
            <a:normAutofit/>
          </a:bodyPr>
          <a:lstStyle/>
          <a:p>
            <a:r>
              <a:rPr lang="fr-FR" sz="3200" dirty="0"/>
              <a:t>General ISU</a:t>
            </a:r>
            <a:r>
              <a:rPr lang="en-US" sz="3200" dirty="0"/>
              <a:t> Square #4 </a:t>
            </a:r>
            <a:r>
              <a:rPr lang="fr-FR" sz="3200" dirty="0"/>
              <a:t>= Unification EDU</a:t>
            </a:r>
            <a:endParaRPr lang="en-US" sz="3200" dirty="0"/>
          </a:p>
        </p:txBody>
      </p:sp>
      <p:sp>
        <p:nvSpPr>
          <p:cNvPr id="3" name="Content Placeholder 2">
            <a:extLst>
              <a:ext uri="{FF2B5EF4-FFF2-40B4-BE49-F238E27FC236}">
                <a16:creationId xmlns:a16="http://schemas.microsoft.com/office/drawing/2014/main" id="{D6118E8C-6E0D-624B-BED4-DEFC04B0EAA8}"/>
              </a:ext>
            </a:extLst>
          </p:cNvPr>
          <p:cNvSpPr>
            <a:spLocks noGrp="1"/>
          </p:cNvSpPr>
          <p:nvPr>
            <p:ph idx="1"/>
          </p:nvPr>
        </p:nvSpPr>
        <p:spPr>
          <a:xfrm>
            <a:off x="1712068" y="2133600"/>
            <a:ext cx="9792544" cy="3777622"/>
          </a:xfrm>
        </p:spPr>
        <p:txBody>
          <a:bodyPr/>
          <a:lstStyle/>
          <a:p>
            <a:pPr marL="0" indent="0">
              <a:buNone/>
            </a:pPr>
            <a:r>
              <a:rPr lang="en-US" dirty="0">
                <a:solidFill>
                  <a:schemeClr val="tx1">
                    <a:lumMod val="85000"/>
                    <a:lumOff val="15000"/>
                  </a:schemeClr>
                </a:solidFill>
              </a:rPr>
              <a:t>Skinner's Behaviorism, </a:t>
            </a:r>
            <a:r>
              <a:rPr lang="fr-FR" dirty="0">
                <a:solidFill>
                  <a:schemeClr val="tx1">
                    <a:lumMod val="85000"/>
                    <a:lumOff val="15000"/>
                  </a:schemeClr>
                </a:solidFill>
              </a:rPr>
              <a:t>Edgar Morin, </a:t>
            </a:r>
            <a:r>
              <a:rPr lang="en-US" dirty="0">
                <a:solidFill>
                  <a:schemeClr val="tx1">
                    <a:lumMod val="85000"/>
                    <a:lumOff val="15000"/>
                  </a:schemeClr>
                </a:solidFill>
              </a:rPr>
              <a:t>Noam Chomsky's Universal Grammar</a:t>
            </a:r>
            <a:r>
              <a:rPr lang="fr-FR" dirty="0">
                <a:solidFill>
                  <a:schemeClr val="tx1">
                    <a:lumMod val="85000"/>
                    <a:lumOff val="15000"/>
                  </a:schemeClr>
                </a:solidFill>
              </a:rPr>
              <a:t>, Gestalt </a:t>
            </a:r>
            <a:r>
              <a:rPr lang="fr-FR" dirty="0" err="1">
                <a:solidFill>
                  <a:schemeClr val="tx1">
                    <a:lumMod val="85000"/>
                    <a:lumOff val="15000"/>
                  </a:schemeClr>
                </a:solidFill>
              </a:rPr>
              <a:t>Holistic</a:t>
            </a:r>
            <a:r>
              <a:rPr lang="fr-FR" dirty="0">
                <a:solidFill>
                  <a:schemeClr val="tx1">
                    <a:lumMod val="85000"/>
                    <a:lumOff val="15000"/>
                  </a:schemeClr>
                </a:solidFill>
              </a:rPr>
              <a:t>, and </a:t>
            </a:r>
            <a:r>
              <a:rPr lang="en-US" dirty="0">
                <a:solidFill>
                  <a:schemeClr val="tx1">
                    <a:lumMod val="85000"/>
                    <a:lumOff val="15000"/>
                  </a:schemeClr>
                </a:solidFill>
              </a:rPr>
              <a:t>Jean </a:t>
            </a:r>
            <a:r>
              <a:rPr lang="en-US" dirty="0" err="1">
                <a:solidFill>
                  <a:schemeClr val="tx1">
                    <a:lumMod val="85000"/>
                    <a:lumOff val="15000"/>
                  </a:schemeClr>
                </a:solidFill>
              </a:rPr>
              <a:t>Houssaye's</a:t>
            </a:r>
            <a:r>
              <a:rPr lang="en-US" dirty="0">
                <a:solidFill>
                  <a:schemeClr val="tx1">
                    <a:lumMod val="85000"/>
                    <a:lumOff val="15000"/>
                  </a:schemeClr>
                </a:solidFill>
              </a:rPr>
              <a:t> Pedagogical Triangle</a:t>
            </a:r>
            <a:r>
              <a:rPr lang="fr-FR" dirty="0">
                <a:solidFill>
                  <a:schemeClr val="tx1">
                    <a:lumMod val="85000"/>
                    <a:lumOff val="15000"/>
                  </a:schemeClr>
                </a:solidFill>
              </a:rPr>
              <a:t>.</a:t>
            </a:r>
          </a:p>
          <a:p>
            <a:pPr marL="0" indent="0">
              <a:buNone/>
            </a:pPr>
            <a:endParaRPr lang="fr-FR" dirty="0">
              <a:solidFill>
                <a:schemeClr val="tx1">
                  <a:lumMod val="85000"/>
                  <a:lumOff val="15000"/>
                </a:schemeClr>
              </a:solidFill>
            </a:endParaRPr>
          </a:p>
          <a:p>
            <a:pPr marL="228600" indent="-228600" algn="just">
              <a:buFont typeface="+mj-lt"/>
              <a:buAutoNum type="alphaLcPeriod"/>
            </a:pPr>
            <a:r>
              <a:rPr lang="en-US" dirty="0">
                <a:solidFill>
                  <a:schemeClr val="tx1">
                    <a:lumMod val="85000"/>
                    <a:lumOff val="15000"/>
                  </a:schemeClr>
                </a:solidFill>
              </a:rPr>
              <a:t>The existence of theoretical and practical expressions affirming/confirming the reference of the fluid universal common sense (5 VL).</a:t>
            </a:r>
          </a:p>
          <a:p>
            <a:pPr marL="228600" indent="-228600" algn="just">
              <a:buFont typeface="+mj-lt"/>
              <a:buAutoNum type="alphaLcPeriod"/>
            </a:pPr>
            <a:endParaRPr lang="en-US" dirty="0">
              <a:solidFill>
                <a:schemeClr val="tx1">
                  <a:lumMod val="85000"/>
                  <a:lumOff val="15000"/>
                </a:schemeClr>
              </a:solidFill>
            </a:endParaRPr>
          </a:p>
          <a:p>
            <a:pPr marL="228600" indent="-228600" algn="just">
              <a:buFont typeface="+mj-lt"/>
              <a:buAutoNum type="alphaLcPeriod"/>
            </a:pPr>
            <a:r>
              <a:rPr lang="en-US" dirty="0">
                <a:solidFill>
                  <a:schemeClr val="tx1">
                    <a:lumMod val="85000"/>
                    <a:lumOff val="15000"/>
                  </a:schemeClr>
                </a:solidFill>
              </a:rPr>
              <a:t>The existence of theoretical and practical expressions consistent with the reference of the cosmic Axiomatic Trinity (3 Values).</a:t>
            </a:r>
          </a:p>
        </p:txBody>
      </p:sp>
    </p:spTree>
    <p:extLst>
      <p:ext uri="{BB962C8B-B14F-4D97-AF65-F5344CB8AC3E}">
        <p14:creationId xmlns:p14="http://schemas.microsoft.com/office/powerpoint/2010/main" val="388231101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22000">
              <a:srgbClr val="FBFAF7"/>
            </a:gs>
            <a:gs pos="60000">
              <a:schemeClr val="bg1"/>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BC72-0197-FA4B-8029-06C82840DC78}"/>
              </a:ext>
            </a:extLst>
          </p:cNvPr>
          <p:cNvSpPr>
            <a:spLocks noGrp="1"/>
          </p:cNvSpPr>
          <p:nvPr>
            <p:ph type="title"/>
          </p:nvPr>
        </p:nvSpPr>
        <p:spPr>
          <a:xfrm>
            <a:off x="2021984" y="624110"/>
            <a:ext cx="9482628" cy="1280890"/>
          </a:xfrm>
        </p:spPr>
        <p:txBody>
          <a:bodyPr>
            <a:normAutofit/>
          </a:bodyPr>
          <a:lstStyle/>
          <a:p>
            <a:r>
              <a:rPr lang="en-US" sz="3200" dirty="0"/>
              <a:t>Edgar  Morin</a:t>
            </a:r>
          </a:p>
        </p:txBody>
      </p:sp>
      <p:sp>
        <p:nvSpPr>
          <p:cNvPr id="3" name="Content Placeholder 2">
            <a:extLst>
              <a:ext uri="{FF2B5EF4-FFF2-40B4-BE49-F238E27FC236}">
                <a16:creationId xmlns:a16="http://schemas.microsoft.com/office/drawing/2014/main" id="{76293454-2DE2-6049-AD18-1DEA36A889AF}"/>
              </a:ext>
            </a:extLst>
          </p:cNvPr>
          <p:cNvSpPr>
            <a:spLocks noGrp="1"/>
          </p:cNvSpPr>
          <p:nvPr>
            <p:ph sz="half" idx="1"/>
          </p:nvPr>
        </p:nvSpPr>
        <p:spPr>
          <a:xfrm>
            <a:off x="1625600" y="1332089"/>
            <a:ext cx="9064977" cy="2836150"/>
          </a:xfrm>
        </p:spPr>
        <p:txBody>
          <a:bodyPr>
            <a:normAutofit/>
          </a:bodyPr>
          <a:lstStyle/>
          <a:p>
            <a:pPr marL="0" indent="0" algn="just">
              <a:spcBef>
                <a:spcPts val="0"/>
              </a:spcBef>
              <a:buNone/>
            </a:pPr>
            <a:endParaRPr lang="en-US" kern="100" dirty="0">
              <a:solidFill>
                <a:schemeClr val="tx1">
                  <a:lumMod val="85000"/>
                  <a:lumOff val="15000"/>
                </a:schemeClr>
              </a:solidFill>
              <a:ea typeface="Calibri" panose="020F0502020204030204" pitchFamily="34" charset="0"/>
              <a:cs typeface="Arial" panose="020B0604020202020204" pitchFamily="34" charset="0"/>
            </a:endParaRPr>
          </a:p>
          <a:p>
            <a:pPr marL="0" indent="0" algn="just">
              <a:spcBef>
                <a:spcPts val="0"/>
              </a:spcBef>
              <a:buNone/>
            </a:pPr>
            <a:r>
              <a:rPr lang="en-US" dirty="0"/>
              <a:t>Edgar Morin rethinks fundamental problems that have been overlooked or neglected in education, and presents them as </a:t>
            </a:r>
            <a:r>
              <a:rPr lang="en-US" b="1" dirty="0"/>
              <a:t>“Seven Complex Lessons</a:t>
            </a:r>
            <a:r>
              <a:rPr lang="en-US" dirty="0"/>
              <a:t>” that should be covered in an education of the future in all societies in every culture, according to means and rules appropriate to each. With the publication of this provocative essay, UNESCO hopes to stimulate discussion on how education can and should act as a force for the future and promote a transdisciplinary perspective to meet the great challenge of durable development.</a:t>
            </a: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indent="0">
              <a:spcBef>
                <a:spcPts val="0"/>
              </a:spcBef>
              <a:buNone/>
            </a:pP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indent="0">
              <a:spcBef>
                <a:spcPts val="0"/>
              </a:spcBef>
              <a:buNone/>
            </a:pPr>
            <a:r>
              <a:rPr lang="en-US" sz="1000" kern="100" dirty="0">
                <a:solidFill>
                  <a:schemeClr val="tx1">
                    <a:lumMod val="85000"/>
                    <a:lumOff val="15000"/>
                  </a:schemeClr>
                </a:solidFill>
                <a:ea typeface="Calibri" panose="020F0502020204030204" pitchFamily="34" charset="0"/>
                <a:cs typeface="Arial" panose="020B0604020202020204" pitchFamily="34" charset="0"/>
              </a:rPr>
              <a:t>Page: 22 • Seven complex lessons in education for the future- UNESCO PUBLISHING</a:t>
            </a:r>
          </a:p>
          <a:p>
            <a:pPr marL="0" indent="0">
              <a:spcBef>
                <a:spcPts val="0"/>
              </a:spcBef>
              <a:buNone/>
            </a:pP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indent="0">
              <a:spcBef>
                <a:spcPts val="0"/>
              </a:spcBef>
              <a:buNone/>
            </a:pP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indent="0">
              <a:spcBef>
                <a:spcPts val="0"/>
              </a:spcBef>
              <a:buNone/>
            </a:pP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indent="0">
              <a:spcBef>
                <a:spcPts val="0"/>
              </a:spcBef>
              <a:buNone/>
            </a:pPr>
            <a:endParaRPr lang="en-US" sz="2000" kern="100" dirty="0">
              <a:solidFill>
                <a:schemeClr val="tx1">
                  <a:lumMod val="85000"/>
                  <a:lumOff val="15000"/>
                </a:schemeClr>
              </a:solidFill>
              <a:ea typeface="Calibri" panose="020F0502020204030204" pitchFamily="34" charset="0"/>
              <a:cs typeface="Arial" panose="020B0604020202020204" pitchFamily="34" charset="0"/>
            </a:endParaRPr>
          </a:p>
          <a:p>
            <a:pPr marL="0">
              <a:spcBef>
                <a:spcPts val="0"/>
              </a:spcBef>
            </a:pPr>
            <a:endParaRPr lang="en-US" kern="100" dirty="0">
              <a:solidFill>
                <a:schemeClr val="tx1">
                  <a:lumMod val="85000"/>
                  <a:lumOff val="15000"/>
                </a:schemeClr>
              </a:solidFill>
              <a:ea typeface="Calibri" panose="020F0502020204030204" pitchFamily="34" charset="0"/>
              <a:cs typeface="Arial" panose="020B0604020202020204" pitchFamily="34" charset="0"/>
            </a:endParaRPr>
          </a:p>
          <a:p>
            <a:endParaRPr lang="en-US" dirty="0"/>
          </a:p>
        </p:txBody>
      </p:sp>
      <p:graphicFrame>
        <p:nvGraphicFramePr>
          <p:cNvPr id="6" name="Content Placeholder 5">
            <a:extLst>
              <a:ext uri="{FF2B5EF4-FFF2-40B4-BE49-F238E27FC236}">
                <a16:creationId xmlns:a16="http://schemas.microsoft.com/office/drawing/2014/main" id="{8C17AB88-764B-FA48-B2BC-7A099398D511}"/>
              </a:ext>
            </a:extLst>
          </p:cNvPr>
          <p:cNvGraphicFramePr>
            <a:graphicFrameLocks noGrp="1"/>
          </p:cNvGraphicFramePr>
          <p:nvPr>
            <p:ph sz="half" idx="2"/>
            <p:extLst>
              <p:ext uri="{D42A27DB-BD31-4B8C-83A1-F6EECF244321}">
                <p14:modId xmlns:p14="http://schemas.microsoft.com/office/powerpoint/2010/main" val="1257253656"/>
              </p:ext>
            </p:extLst>
          </p:nvPr>
        </p:nvGraphicFramePr>
        <p:xfrm>
          <a:off x="2650901" y="4310294"/>
          <a:ext cx="6221495" cy="1051968"/>
        </p:xfrm>
        <a:graphic>
          <a:graphicData uri="http://schemas.openxmlformats.org/drawingml/2006/table">
            <a:tbl>
              <a:tblPr firstRow="1" bandRow="1">
                <a:tableStyleId>{5C22544A-7EE6-4342-B048-85BDC9FD1C3A}</a:tableStyleId>
              </a:tblPr>
              <a:tblGrid>
                <a:gridCol w="1188701">
                  <a:extLst>
                    <a:ext uri="{9D8B030D-6E8A-4147-A177-3AD203B41FA5}">
                      <a16:colId xmlns:a16="http://schemas.microsoft.com/office/drawing/2014/main" val="1240327327"/>
                    </a:ext>
                  </a:extLst>
                </a:gridCol>
                <a:gridCol w="1166964">
                  <a:extLst>
                    <a:ext uri="{9D8B030D-6E8A-4147-A177-3AD203B41FA5}">
                      <a16:colId xmlns:a16="http://schemas.microsoft.com/office/drawing/2014/main" val="215420642"/>
                    </a:ext>
                  </a:extLst>
                </a:gridCol>
                <a:gridCol w="1285592">
                  <a:extLst>
                    <a:ext uri="{9D8B030D-6E8A-4147-A177-3AD203B41FA5}">
                      <a16:colId xmlns:a16="http://schemas.microsoft.com/office/drawing/2014/main" val="1037369239"/>
                    </a:ext>
                  </a:extLst>
                </a:gridCol>
                <a:gridCol w="1348967">
                  <a:extLst>
                    <a:ext uri="{9D8B030D-6E8A-4147-A177-3AD203B41FA5}">
                      <a16:colId xmlns:a16="http://schemas.microsoft.com/office/drawing/2014/main" val="2138509510"/>
                    </a:ext>
                  </a:extLst>
                </a:gridCol>
                <a:gridCol w="1231271">
                  <a:extLst>
                    <a:ext uri="{9D8B030D-6E8A-4147-A177-3AD203B41FA5}">
                      <a16:colId xmlns:a16="http://schemas.microsoft.com/office/drawing/2014/main" val="1141237642"/>
                    </a:ext>
                  </a:extLst>
                </a:gridCol>
              </a:tblGrid>
              <a:tr h="343104">
                <a:tc gridSpan="5">
                  <a:txBody>
                    <a:bodyPr/>
                    <a:lstStyle/>
                    <a:p>
                      <a:r>
                        <a:rPr lang="en-US" sz="1200" dirty="0"/>
                        <a:t>Edgar Morin’s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5058419"/>
                  </a:ext>
                </a:extLst>
              </a:tr>
              <a:tr h="343104">
                <a:tc rowSpan="2">
                  <a:txBody>
                    <a:bodyPr/>
                    <a:lstStyle/>
                    <a:p>
                      <a:pPr algn="ctr"/>
                      <a:endParaRPr lang="en-US" sz="1200" dirty="0"/>
                    </a:p>
                    <a:p>
                      <a:pPr algn="ctr"/>
                      <a:endParaRPr lang="en-US" sz="1200" dirty="0"/>
                    </a:p>
                  </a:txBody>
                  <a:tcPr>
                    <a:solidFill>
                      <a:srgbClr val="F0E8E7"/>
                    </a:solidFill>
                  </a:tcPr>
                </a:tc>
                <a:tc>
                  <a:txBody>
                    <a:bodyPr/>
                    <a:lstStyle/>
                    <a:p>
                      <a:r>
                        <a:rPr lang="en-US" sz="1200" dirty="0"/>
                        <a:t>Unifying</a:t>
                      </a:r>
                    </a:p>
                  </a:txBody>
                  <a:tcPr>
                    <a:solidFill>
                      <a:srgbClr val="00B050"/>
                    </a:solidFill>
                  </a:tcPr>
                </a:tc>
                <a:tc>
                  <a:txBody>
                    <a:bodyPr/>
                    <a:lstStyle/>
                    <a:p>
                      <a:r>
                        <a:rPr lang="en-US" sz="1200" dirty="0"/>
                        <a:t>Coexisting</a:t>
                      </a:r>
                    </a:p>
                  </a:txBody>
                  <a:tcPr>
                    <a:solidFill>
                      <a:srgbClr val="0061E6"/>
                    </a:solidFill>
                  </a:tcPr>
                </a:tc>
                <a:tc>
                  <a:txBody>
                    <a:bodyPr/>
                    <a:lstStyle/>
                    <a:p>
                      <a:r>
                        <a:rPr lang="en-US" sz="1200" dirty="0"/>
                        <a:t>Conflicting</a:t>
                      </a:r>
                    </a:p>
                  </a:txBody>
                  <a:tcPr>
                    <a:solidFill>
                      <a:srgbClr val="C00000"/>
                    </a:solidFill>
                  </a:tcPr>
                </a:tc>
                <a:tc>
                  <a:txBody>
                    <a:bodyPr/>
                    <a:lstStyle/>
                    <a:p>
                      <a:r>
                        <a:rPr lang="en-US" sz="1200" dirty="0"/>
                        <a:t>Isolation</a:t>
                      </a:r>
                    </a:p>
                  </a:txBody>
                  <a:tcPr>
                    <a:solidFill>
                      <a:srgbClr val="FFC000"/>
                    </a:solidFill>
                  </a:tcPr>
                </a:tc>
                <a:extLst>
                  <a:ext uri="{0D108BD9-81ED-4DB2-BD59-A6C34878D82A}">
                    <a16:rowId xmlns:a16="http://schemas.microsoft.com/office/drawing/2014/main" val="357424171"/>
                  </a:ext>
                </a:extLst>
              </a:tr>
              <a:tr h="343104">
                <a:tc vMerge="1">
                  <a:txBody>
                    <a:bodyPr/>
                    <a:lstStyle/>
                    <a:p>
                      <a:endParaRPr lang="en-US" sz="1200" dirty="0"/>
                    </a:p>
                  </a:txBody>
                  <a:tcPr/>
                </a:tc>
                <a:tc>
                  <a:txBody>
                    <a:bodyPr/>
                    <a:lstStyle/>
                    <a:p>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77701565"/>
                  </a:ext>
                </a:extLst>
              </a:tr>
            </a:tbl>
          </a:graphicData>
        </a:graphic>
      </p:graphicFrame>
      <p:pic>
        <p:nvPicPr>
          <p:cNvPr id="8" name="Graphic 7" descr="Checkmark">
            <a:extLst>
              <a:ext uri="{FF2B5EF4-FFF2-40B4-BE49-F238E27FC236}">
                <a16:creationId xmlns:a16="http://schemas.microsoft.com/office/drawing/2014/main" id="{9795D60D-61A7-994C-A61F-3B95BF6E2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58579" y="5104065"/>
            <a:ext cx="300507" cy="258197"/>
          </a:xfrm>
          <a:prstGeom prst="rect">
            <a:avLst/>
          </a:prstGeom>
        </p:spPr>
      </p:pic>
    </p:spTree>
    <p:extLst>
      <p:ext uri="{BB962C8B-B14F-4D97-AF65-F5344CB8AC3E}">
        <p14:creationId xmlns:p14="http://schemas.microsoft.com/office/powerpoint/2010/main" val="180283598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35000">
              <a:schemeClr val="bg2">
                <a:tint val="90000"/>
                <a:satMod val="92000"/>
                <a:lumMod val="120000"/>
              </a:schemeClr>
            </a:gs>
            <a:gs pos="72000">
              <a:srgbClr val="F1F0EC"/>
            </a:gs>
            <a:gs pos="72000">
              <a:schemeClr val="bg1">
                <a:lumMod val="95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70CA-4A95-EA44-925B-A2A49C354713}"/>
              </a:ext>
            </a:extLst>
          </p:cNvPr>
          <p:cNvSpPr>
            <a:spLocks noGrp="1"/>
          </p:cNvSpPr>
          <p:nvPr>
            <p:ph type="title"/>
          </p:nvPr>
        </p:nvSpPr>
        <p:spPr>
          <a:xfrm>
            <a:off x="2237712" y="817744"/>
            <a:ext cx="8911687" cy="919682"/>
          </a:xfrm>
        </p:spPr>
        <p:txBody>
          <a:bodyPr/>
          <a:lstStyle/>
          <a:p>
            <a:r>
              <a:rPr lang="en-US" dirty="0"/>
              <a:t>Edgar Morin’s ISU Nested Unifying</a:t>
            </a:r>
          </a:p>
        </p:txBody>
      </p:sp>
      <p:graphicFrame>
        <p:nvGraphicFramePr>
          <p:cNvPr id="5" name="Content Placeholder 4">
            <a:extLst>
              <a:ext uri="{FF2B5EF4-FFF2-40B4-BE49-F238E27FC236}">
                <a16:creationId xmlns:a16="http://schemas.microsoft.com/office/drawing/2014/main" id="{605B2E6E-89C6-EC4F-BEC8-99D7579A4E45}"/>
              </a:ext>
            </a:extLst>
          </p:cNvPr>
          <p:cNvGraphicFramePr>
            <a:graphicFrameLocks noGrp="1"/>
          </p:cNvGraphicFramePr>
          <p:nvPr>
            <p:ph sz="half" idx="1"/>
            <p:extLst>
              <p:ext uri="{D42A27DB-BD31-4B8C-83A1-F6EECF244321}">
                <p14:modId xmlns:p14="http://schemas.microsoft.com/office/powerpoint/2010/main" val="435020877"/>
              </p:ext>
            </p:extLst>
          </p:nvPr>
        </p:nvGraphicFramePr>
        <p:xfrm>
          <a:off x="3331675" y="5181769"/>
          <a:ext cx="3367889" cy="1290320"/>
        </p:xfrm>
        <a:graphic>
          <a:graphicData uri="http://schemas.openxmlformats.org/drawingml/2006/table">
            <a:tbl>
              <a:tblPr firstRow="1" bandRow="1">
                <a:tableStyleId>{5C22544A-7EE6-4342-B048-85BDC9FD1C3A}</a:tableStyleId>
              </a:tblPr>
              <a:tblGrid>
                <a:gridCol w="669957">
                  <a:extLst>
                    <a:ext uri="{9D8B030D-6E8A-4147-A177-3AD203B41FA5}">
                      <a16:colId xmlns:a16="http://schemas.microsoft.com/office/drawing/2014/main" val="3567995505"/>
                    </a:ext>
                  </a:extLst>
                </a:gridCol>
                <a:gridCol w="1292322">
                  <a:extLst>
                    <a:ext uri="{9D8B030D-6E8A-4147-A177-3AD203B41FA5}">
                      <a16:colId xmlns:a16="http://schemas.microsoft.com/office/drawing/2014/main" val="1628575424"/>
                    </a:ext>
                  </a:extLst>
                </a:gridCol>
                <a:gridCol w="1405610">
                  <a:extLst>
                    <a:ext uri="{9D8B030D-6E8A-4147-A177-3AD203B41FA5}">
                      <a16:colId xmlns:a16="http://schemas.microsoft.com/office/drawing/2014/main" val="2741521664"/>
                    </a:ext>
                  </a:extLst>
                </a:gridCol>
              </a:tblGrid>
              <a:tr h="370840">
                <a:tc gridSpan="3">
                  <a:txBody>
                    <a:bodyPr/>
                    <a:lstStyle/>
                    <a:p>
                      <a:r>
                        <a:rPr lang="en-US" sz="1200" dirty="0"/>
                        <a:t>Edgar Morin’s GENERA ISU</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080864263"/>
                  </a:ext>
                </a:extLst>
              </a:tr>
              <a:tr h="370840">
                <a:tc gridSpan="3">
                  <a:txBody>
                    <a:bodyPr/>
                    <a:lstStyle/>
                    <a:p>
                      <a:pPr algn="ctr"/>
                      <a:r>
                        <a:rPr lang="en-US" sz="1200" b="1" dirty="0"/>
                        <a:t>NESTED UNIFYING</a:t>
                      </a:r>
                    </a:p>
                  </a:txBody>
                  <a:tcPr>
                    <a:solidFill>
                      <a:srgbClr val="00B050"/>
                    </a:solidFill>
                  </a:tcPr>
                </a:tc>
                <a:tc hMerge="1">
                  <a:txBody>
                    <a:bodyPr/>
                    <a:lstStyle/>
                    <a:p>
                      <a:endParaRPr lang="en-US" sz="1200" b="1" dirty="0"/>
                    </a:p>
                  </a:txBody>
                  <a:tcPr>
                    <a:solidFill>
                      <a:srgbClr val="0061E6"/>
                    </a:solidFill>
                  </a:tcPr>
                </a:tc>
                <a:tc hMerge="1">
                  <a:txBody>
                    <a:bodyPr/>
                    <a:lstStyle/>
                    <a:p>
                      <a:endParaRPr lang="en-US"/>
                    </a:p>
                  </a:txBody>
                  <a:tcPr/>
                </a:tc>
                <a:extLst>
                  <a:ext uri="{0D108BD9-81ED-4DB2-BD59-A6C34878D82A}">
                    <a16:rowId xmlns:a16="http://schemas.microsoft.com/office/drawing/2014/main" val="2629442475"/>
                  </a:ext>
                </a:extLst>
              </a:tr>
              <a:tr h="185420">
                <a:tc rowSpan="2">
                  <a:txBody>
                    <a:bodyPr/>
                    <a:lstStyle/>
                    <a:p>
                      <a:pPr algn="ctr"/>
                      <a:endParaRPr lang="en-US" sz="1200" dirty="0"/>
                    </a:p>
                    <a:p>
                      <a:pPr algn="ctr"/>
                      <a:r>
                        <a:rPr lang="en-US" sz="1200" dirty="0"/>
                        <a:t>TEXT</a:t>
                      </a:r>
                    </a:p>
                  </a:txBody>
                  <a:tcPr/>
                </a:tc>
                <a:tc>
                  <a:txBody>
                    <a:bodyPr/>
                    <a:lstStyle/>
                    <a:p>
                      <a:r>
                        <a:rPr lang="en-US" sz="1200" dirty="0"/>
                        <a:t>Conflicting</a:t>
                      </a:r>
                    </a:p>
                  </a:txBody>
                  <a:tcPr>
                    <a:solidFill>
                      <a:srgbClr val="C00000"/>
                    </a:solidFill>
                  </a:tcPr>
                </a:tc>
                <a:tc>
                  <a:txBody>
                    <a:bodyPr/>
                    <a:lstStyle/>
                    <a:p>
                      <a:r>
                        <a:rPr lang="en-US" sz="1200" dirty="0"/>
                        <a:t>Unification</a:t>
                      </a:r>
                    </a:p>
                  </a:txBody>
                  <a:tcPr>
                    <a:solidFill>
                      <a:srgbClr val="F0E8E7"/>
                    </a:solidFill>
                  </a:tcPr>
                </a:tc>
                <a:extLst>
                  <a:ext uri="{0D108BD9-81ED-4DB2-BD59-A6C34878D82A}">
                    <a16:rowId xmlns:a16="http://schemas.microsoft.com/office/drawing/2014/main" val="2232198072"/>
                  </a:ext>
                </a:extLst>
              </a:tr>
              <a:tr h="185420">
                <a:tc vMerge="1">
                  <a:txBody>
                    <a:bodyPr/>
                    <a:lstStyle/>
                    <a:p>
                      <a:endParaRPr lang="en-US"/>
                    </a:p>
                  </a:txBody>
                  <a:tcPr/>
                </a:tc>
                <a:tc>
                  <a:txBody>
                    <a:bodyPr/>
                    <a:lstStyle/>
                    <a:p>
                      <a:r>
                        <a:rPr lang="en-US" sz="1200" dirty="0"/>
                        <a:t>Isolation</a:t>
                      </a:r>
                    </a:p>
                  </a:txBody>
                  <a:tcPr>
                    <a:solidFill>
                      <a:srgbClr val="F0E8E7"/>
                    </a:solidFill>
                  </a:tcPr>
                </a:tc>
                <a:tc>
                  <a:txBody>
                    <a:bodyPr/>
                    <a:lstStyle/>
                    <a:p>
                      <a:r>
                        <a:rPr lang="en-US" sz="1200" dirty="0"/>
                        <a:t>Coexisting</a:t>
                      </a:r>
                    </a:p>
                  </a:txBody>
                  <a:tcPr>
                    <a:solidFill>
                      <a:srgbClr val="F0E8E7"/>
                    </a:solidFill>
                  </a:tcPr>
                </a:tc>
                <a:extLst>
                  <a:ext uri="{0D108BD9-81ED-4DB2-BD59-A6C34878D82A}">
                    <a16:rowId xmlns:a16="http://schemas.microsoft.com/office/drawing/2014/main" val="3428445992"/>
                  </a:ext>
                </a:extLst>
              </a:tr>
            </a:tbl>
          </a:graphicData>
        </a:graphic>
      </p:graphicFrame>
      <p:sp>
        <p:nvSpPr>
          <p:cNvPr id="4" name="Content Placeholder 3">
            <a:extLst>
              <a:ext uri="{FF2B5EF4-FFF2-40B4-BE49-F238E27FC236}">
                <a16:creationId xmlns:a16="http://schemas.microsoft.com/office/drawing/2014/main" id="{4B50CEAE-459C-494A-83EF-8A58D451A99A}"/>
              </a:ext>
            </a:extLst>
          </p:cNvPr>
          <p:cNvSpPr>
            <a:spLocks noGrp="1"/>
          </p:cNvSpPr>
          <p:nvPr>
            <p:ph sz="half" idx="2"/>
          </p:nvPr>
        </p:nvSpPr>
        <p:spPr>
          <a:xfrm>
            <a:off x="1289248" y="3059316"/>
            <a:ext cx="10207602" cy="1951943"/>
          </a:xfrm>
        </p:spPr>
        <p:txBody>
          <a:bodyPr>
            <a:normAutofit fontScale="85000" lnSpcReduction="20000"/>
          </a:bodyPr>
          <a:lstStyle/>
          <a:p>
            <a:endParaRPr lang="en-US" kern="100" dirty="0">
              <a:solidFill>
                <a:schemeClr val="tx1">
                  <a:lumMod val="85000"/>
                  <a:lumOff val="15000"/>
                </a:schemeClr>
              </a:solidFill>
              <a:ea typeface="Calibri" panose="020F0502020204030204" pitchFamily="34" charset="0"/>
              <a:cs typeface="Arial" panose="020B0604020202020204" pitchFamily="34" charset="0"/>
            </a:endParaRPr>
          </a:p>
          <a:p>
            <a:pPr algn="just"/>
            <a:r>
              <a:rPr lang="en-US" sz="1900" kern="100" dirty="0">
                <a:solidFill>
                  <a:schemeClr val="tx1">
                    <a:lumMod val="85000"/>
                    <a:lumOff val="15000"/>
                  </a:schemeClr>
                </a:solidFill>
                <a:ea typeface="Calibri" panose="020F0502020204030204" pitchFamily="34" charset="0"/>
                <a:cs typeface="Arial" panose="020B0604020202020204" pitchFamily="34" charset="0"/>
              </a:rPr>
              <a:t>The confusion results from the fact that the text contradicts to the first and fourth laws of 5 vital logic.</a:t>
            </a:r>
          </a:p>
          <a:p>
            <a:pPr algn="just"/>
            <a:r>
              <a:rPr lang="en-US" sz="1900" kern="100" dirty="0">
                <a:solidFill>
                  <a:schemeClr val="tx1">
                    <a:lumMod val="85000"/>
                    <a:lumOff val="15000"/>
                  </a:schemeClr>
                </a:solidFill>
                <a:ea typeface="Calibri" panose="020F0502020204030204" pitchFamily="34" charset="0"/>
                <a:cs typeface="Arial" panose="020B0604020202020204" pitchFamily="34" charset="0"/>
              </a:rPr>
              <a:t>First : It does not mention but rather denies the existence of a formative form that combines humans and nature.</a:t>
            </a:r>
          </a:p>
          <a:p>
            <a:pPr algn="just"/>
            <a:r>
              <a:rPr lang="en-US" sz="1900" kern="100" dirty="0">
                <a:solidFill>
                  <a:schemeClr val="tx1">
                    <a:lumMod val="85000"/>
                    <a:lumOff val="15000"/>
                  </a:schemeClr>
                </a:solidFill>
                <a:ea typeface="Calibri" panose="020F0502020204030204" pitchFamily="34" charset="0"/>
                <a:cs typeface="Arial" panose="020B0604020202020204" pitchFamily="34" charset="0"/>
              </a:rPr>
              <a:t>Secondly: It contradicts that the laws of scientific empiricism are in fact not deterministic, but probabilistic even if it appears deterministic.</a:t>
            </a:r>
          </a:p>
          <a:p>
            <a:endParaRPr lang="en-US" dirty="0"/>
          </a:p>
        </p:txBody>
      </p:sp>
      <p:sp>
        <p:nvSpPr>
          <p:cNvPr id="8" name="TextBox 7">
            <a:extLst>
              <a:ext uri="{FF2B5EF4-FFF2-40B4-BE49-F238E27FC236}">
                <a16:creationId xmlns:a16="http://schemas.microsoft.com/office/drawing/2014/main" id="{5FD56316-0FF6-0F41-B142-1F39B79A194A}"/>
              </a:ext>
            </a:extLst>
          </p:cNvPr>
          <p:cNvSpPr txBox="1"/>
          <p:nvPr/>
        </p:nvSpPr>
        <p:spPr>
          <a:xfrm>
            <a:off x="2109680" y="1869643"/>
            <a:ext cx="9167749" cy="1169551"/>
          </a:xfrm>
          <a:prstGeom prst="rect">
            <a:avLst/>
          </a:prstGeom>
          <a:noFill/>
        </p:spPr>
        <p:txBody>
          <a:bodyPr wrap="square" rtlCol="0">
            <a:spAutoFit/>
          </a:bodyPr>
          <a:lstStyle/>
          <a:p>
            <a:pPr algn="just"/>
            <a:r>
              <a:rPr lang="en-US" sz="1400" kern="100" dirty="0">
                <a:solidFill>
                  <a:schemeClr val="tx1">
                    <a:lumMod val="85000"/>
                    <a:lumOff val="15000"/>
                  </a:schemeClr>
                </a:solidFill>
                <a:ea typeface="Calibri" panose="020F0502020204030204" pitchFamily="34" charset="0"/>
                <a:cs typeface="Arial" panose="020B0604020202020204" pitchFamily="34" charset="0"/>
              </a:rPr>
              <a:t>"By  prescription  and  proscription  the paradigm founds the axiom and expresses itself in the axiom(‘every natural phenomenon obeys </a:t>
            </a:r>
            <a:r>
              <a:rPr lang="en-US" sz="1400" u="sng" kern="100" dirty="0">
                <a:solidFill>
                  <a:schemeClr val="tx1">
                    <a:lumMod val="85000"/>
                    <a:lumOff val="15000"/>
                  </a:schemeClr>
                </a:solidFill>
                <a:ea typeface="Calibri" panose="020F0502020204030204" pitchFamily="34" charset="0"/>
                <a:cs typeface="Arial" panose="020B0604020202020204" pitchFamily="34" charset="0"/>
              </a:rPr>
              <a:t>determinism</a:t>
            </a:r>
            <a:r>
              <a:rPr lang="en-US" sz="1400" kern="100" dirty="0">
                <a:solidFill>
                  <a:schemeClr val="tx1">
                    <a:lumMod val="85000"/>
                    <a:lumOff val="15000"/>
                  </a:schemeClr>
                </a:solidFill>
                <a:ea typeface="Calibri" panose="020F0502020204030204" pitchFamily="34" charset="0"/>
                <a:cs typeface="Arial" panose="020B0604020202020204" pitchFamily="34" charset="0"/>
              </a:rPr>
              <a:t>’, ‘every properly human  phenomenon is defined by </a:t>
            </a:r>
            <a:r>
              <a:rPr lang="en-US" sz="1400" u="sng" kern="100" dirty="0">
                <a:solidFill>
                  <a:schemeClr val="tx1">
                    <a:lumMod val="85000"/>
                    <a:lumOff val="15000"/>
                  </a:schemeClr>
                </a:solidFill>
                <a:ea typeface="Calibri" panose="020F0502020204030204" pitchFamily="34" charset="0"/>
                <a:cs typeface="Arial" panose="020B0604020202020204" pitchFamily="34" charset="0"/>
              </a:rPr>
              <a:t>opposition to nature</a:t>
            </a:r>
            <a:r>
              <a:rPr lang="en-US" sz="1400" kern="100" dirty="0">
                <a:solidFill>
                  <a:schemeClr val="tx1">
                    <a:lumMod val="85000"/>
                    <a:lumOff val="15000"/>
                  </a:schemeClr>
                </a:solidFill>
                <a:ea typeface="Calibri" panose="020F0502020204030204" pitchFamily="34" charset="0"/>
                <a:cs typeface="Arial" panose="020B0604020202020204" pitchFamily="34" charset="0"/>
              </a:rPr>
              <a:t>’, etc.)</a:t>
            </a:r>
          </a:p>
          <a:p>
            <a:pPr algn="just"/>
            <a:endParaRPr lang="en-US" sz="1400" kern="100" dirty="0">
              <a:solidFill>
                <a:schemeClr val="tx1">
                  <a:lumMod val="85000"/>
                  <a:lumOff val="15000"/>
                </a:schemeClr>
              </a:solidFill>
              <a:ea typeface="Calibri" panose="020F0502020204030204" pitchFamily="34" charset="0"/>
              <a:cs typeface="Arial" panose="020B0604020202020204" pitchFamily="34" charset="0"/>
            </a:endParaRPr>
          </a:p>
          <a:p>
            <a:r>
              <a:rPr lang="en-US" sz="1400" kern="100" dirty="0">
                <a:solidFill>
                  <a:schemeClr val="tx1">
                    <a:lumMod val="85000"/>
                    <a:lumOff val="15000"/>
                  </a:schemeClr>
                </a:solidFill>
                <a:ea typeface="Calibri" panose="020F0502020204030204" pitchFamily="34" charset="0"/>
                <a:cs typeface="Arial" panose="020B0604020202020204" pitchFamily="34" charset="0"/>
              </a:rPr>
              <a:t>Page: 22 • Seven complex lessons in education for the future- UNESCO PUBLISHING</a:t>
            </a:r>
          </a:p>
        </p:txBody>
      </p:sp>
      <p:pic>
        <p:nvPicPr>
          <p:cNvPr id="9" name="Graphic 8" descr="Checkmark">
            <a:extLst>
              <a:ext uri="{FF2B5EF4-FFF2-40B4-BE49-F238E27FC236}">
                <a16:creationId xmlns:a16="http://schemas.microsoft.com/office/drawing/2014/main" id="{3317AEEE-D902-6441-8894-846C0C048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5619" y="5911157"/>
            <a:ext cx="220079" cy="258197"/>
          </a:xfrm>
          <a:prstGeom prst="rect">
            <a:avLst/>
          </a:prstGeom>
        </p:spPr>
      </p:pic>
    </p:spTree>
    <p:extLst>
      <p:ext uri="{BB962C8B-B14F-4D97-AF65-F5344CB8AC3E}">
        <p14:creationId xmlns:p14="http://schemas.microsoft.com/office/powerpoint/2010/main" val="69202747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bg1"/>
            </a:gs>
            <a:gs pos="17000">
              <a:srgbClr val="FCFBF9"/>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7458-9B91-764E-B8EF-161EDD4AC270}"/>
              </a:ext>
            </a:extLst>
          </p:cNvPr>
          <p:cNvSpPr>
            <a:spLocks noGrp="1"/>
          </p:cNvSpPr>
          <p:nvPr>
            <p:ph type="title"/>
          </p:nvPr>
        </p:nvSpPr>
        <p:spPr>
          <a:xfrm>
            <a:off x="1545465" y="844773"/>
            <a:ext cx="10470524" cy="1280890"/>
          </a:xfrm>
        </p:spPr>
        <p:txBody>
          <a:bodyPr>
            <a:normAutofit/>
          </a:bodyPr>
          <a:lstStyle/>
          <a:p>
            <a:r>
              <a:rPr lang="en-US" sz="3200" dirty="0"/>
              <a:t> Common Sense Disorder of </a:t>
            </a:r>
            <a:r>
              <a:rPr lang="fr-FR" sz="3200" dirty="0">
                <a:ea typeface="Times New Roman" panose="02020603050405020304" pitchFamily="18" charset="0"/>
              </a:rPr>
              <a:t>Skinner</a:t>
            </a:r>
            <a:endParaRPr lang="en-US" sz="3200" dirty="0"/>
          </a:p>
        </p:txBody>
      </p:sp>
      <p:sp>
        <p:nvSpPr>
          <p:cNvPr id="3" name="Content Placeholder 2">
            <a:extLst>
              <a:ext uri="{FF2B5EF4-FFF2-40B4-BE49-F238E27FC236}">
                <a16:creationId xmlns:a16="http://schemas.microsoft.com/office/drawing/2014/main" id="{2B15B20B-1D70-F54E-85DB-6535DD745181}"/>
              </a:ext>
            </a:extLst>
          </p:cNvPr>
          <p:cNvSpPr>
            <a:spLocks noGrp="1"/>
          </p:cNvSpPr>
          <p:nvPr>
            <p:ph sz="half" idx="1"/>
          </p:nvPr>
        </p:nvSpPr>
        <p:spPr>
          <a:xfrm>
            <a:off x="1239852" y="2125663"/>
            <a:ext cx="5418525" cy="3777622"/>
          </a:xfrm>
        </p:spPr>
        <p:txBody>
          <a:bodyPr>
            <a:normAutofit/>
          </a:bodyPr>
          <a:lstStyle/>
          <a:p>
            <a:r>
              <a:rPr lang="en-US" sz="1600" dirty="0">
                <a:solidFill>
                  <a:schemeClr val="tx1">
                    <a:lumMod val="85000"/>
                    <a:lumOff val="15000"/>
                  </a:schemeClr>
                </a:solidFill>
                <a:ea typeface="Times New Roman" panose="02020603050405020304" pitchFamily="18" charset="0"/>
              </a:rPr>
              <a:t> Skinner recognizes the capacity for learning in humans and animals, </a:t>
            </a:r>
          </a:p>
          <a:p>
            <a:r>
              <a:rPr lang="en-US" sz="1600" dirty="0">
                <a:solidFill>
                  <a:schemeClr val="tx1">
                    <a:lumMod val="85000"/>
                    <a:lumOff val="15000"/>
                  </a:schemeClr>
                </a:solidFill>
                <a:ea typeface="Times New Roman" panose="02020603050405020304" pitchFamily="18" charset="0"/>
              </a:rPr>
              <a:t>He recognizes that common sense is not limited to humans, as it is possible to teach a mouse to salivate in its mouth even without seeing food, a response that behaviorism has not yet recognized. </a:t>
            </a:r>
          </a:p>
          <a:p>
            <a:r>
              <a:rPr lang="en-US" sz="1600" dirty="0">
                <a:solidFill>
                  <a:schemeClr val="tx1">
                    <a:lumMod val="85000"/>
                    <a:lumOff val="15000"/>
                  </a:schemeClr>
                </a:solidFill>
                <a:ea typeface="Times New Roman" panose="02020603050405020304" pitchFamily="18" charset="0"/>
              </a:rPr>
              <a:t>With the development of AI, we have seen that it not only has the ability to learn, but it can also teach humans in return. </a:t>
            </a:r>
          </a:p>
          <a:p>
            <a:endParaRPr lang="en-US" dirty="0">
              <a:solidFill>
                <a:schemeClr val="tx1">
                  <a:lumMod val="85000"/>
                  <a:lumOff val="15000"/>
                </a:schemeClr>
              </a:solidFill>
            </a:endParaRPr>
          </a:p>
        </p:txBody>
      </p:sp>
      <p:sp>
        <p:nvSpPr>
          <p:cNvPr id="7" name="TextBox 6">
            <a:extLst>
              <a:ext uri="{FF2B5EF4-FFF2-40B4-BE49-F238E27FC236}">
                <a16:creationId xmlns:a16="http://schemas.microsoft.com/office/drawing/2014/main" id="{809AD1F0-AE1F-394E-8AA6-322CA8BC7642}"/>
              </a:ext>
            </a:extLst>
          </p:cNvPr>
          <p:cNvSpPr txBox="1"/>
          <p:nvPr/>
        </p:nvSpPr>
        <p:spPr>
          <a:xfrm>
            <a:off x="6658376" y="3670364"/>
            <a:ext cx="5293217" cy="1877437"/>
          </a:xfrm>
          <a:prstGeom prst="rect">
            <a:avLst/>
          </a:prstGeom>
          <a:noFill/>
        </p:spPr>
        <p:txBody>
          <a:bodyPr wrap="square" rtlCol="0">
            <a:spAutoFit/>
          </a:bodyPr>
          <a:lstStyle/>
          <a:p>
            <a:r>
              <a:rPr lang="en-US" sz="1400" dirty="0">
                <a:solidFill>
                  <a:schemeClr val="tx1">
                    <a:lumMod val="85000"/>
                    <a:lumOff val="15000"/>
                  </a:schemeClr>
                </a:solidFill>
                <a:ea typeface="Times New Roman" panose="02020603050405020304" pitchFamily="18" charset="0"/>
              </a:rPr>
              <a:t>However, as philosophers and educators, we still fail to recognize that this phenomenon is accessible because both living and non-living entities are capable of acquiring and providing information in different forms of expression, such as computer language and satellite software, for example, also fall into the category of vital behavioral language (VBL). Coexistence</a:t>
            </a:r>
          </a:p>
          <a:p>
            <a:endParaRPr lang="en-US" dirty="0"/>
          </a:p>
        </p:txBody>
      </p:sp>
      <p:graphicFrame>
        <p:nvGraphicFramePr>
          <p:cNvPr id="4" name="Table 3">
            <a:extLst>
              <a:ext uri="{FF2B5EF4-FFF2-40B4-BE49-F238E27FC236}">
                <a16:creationId xmlns:a16="http://schemas.microsoft.com/office/drawing/2014/main" id="{79176C03-42EF-8549-BEEE-5EBA369962A2}"/>
              </a:ext>
            </a:extLst>
          </p:cNvPr>
          <p:cNvGraphicFramePr>
            <a:graphicFrameLocks noGrp="1"/>
          </p:cNvGraphicFramePr>
          <p:nvPr>
            <p:extLst>
              <p:ext uri="{D42A27DB-BD31-4B8C-83A1-F6EECF244321}">
                <p14:modId xmlns:p14="http://schemas.microsoft.com/office/powerpoint/2010/main" val="2229953112"/>
              </p:ext>
            </p:extLst>
          </p:nvPr>
        </p:nvGraphicFramePr>
        <p:xfrm>
          <a:off x="7236438" y="2121080"/>
          <a:ext cx="3367889" cy="1353112"/>
        </p:xfrm>
        <a:graphic>
          <a:graphicData uri="http://schemas.openxmlformats.org/drawingml/2006/table">
            <a:tbl>
              <a:tblPr firstRow="1" bandRow="1">
                <a:tableStyleId>{5C22544A-7EE6-4342-B048-85BDC9FD1C3A}</a:tableStyleId>
              </a:tblPr>
              <a:tblGrid>
                <a:gridCol w="827476">
                  <a:extLst>
                    <a:ext uri="{9D8B030D-6E8A-4147-A177-3AD203B41FA5}">
                      <a16:colId xmlns:a16="http://schemas.microsoft.com/office/drawing/2014/main" val="1552154317"/>
                    </a:ext>
                  </a:extLst>
                </a:gridCol>
                <a:gridCol w="1134803">
                  <a:extLst>
                    <a:ext uri="{9D8B030D-6E8A-4147-A177-3AD203B41FA5}">
                      <a16:colId xmlns:a16="http://schemas.microsoft.com/office/drawing/2014/main" val="84601276"/>
                    </a:ext>
                  </a:extLst>
                </a:gridCol>
                <a:gridCol w="1405610">
                  <a:extLst>
                    <a:ext uri="{9D8B030D-6E8A-4147-A177-3AD203B41FA5}">
                      <a16:colId xmlns:a16="http://schemas.microsoft.com/office/drawing/2014/main" val="3588166452"/>
                    </a:ext>
                  </a:extLst>
                </a:gridCol>
              </a:tblGrid>
              <a:tr h="310928">
                <a:tc gridSpan="3">
                  <a:txBody>
                    <a:bodyPr/>
                    <a:lstStyle/>
                    <a:p>
                      <a:r>
                        <a:rPr lang="en-US" sz="1200" dirty="0"/>
                        <a:t>Skinner’s ISU GENERAL UNIFYING</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519751491"/>
                  </a:ext>
                </a:extLst>
              </a:tr>
              <a:tr h="420328">
                <a:tc gridSpan="3">
                  <a:txBody>
                    <a:bodyPr/>
                    <a:lstStyle/>
                    <a:p>
                      <a:pPr algn="ctr"/>
                      <a:r>
                        <a:rPr lang="en-US" sz="1200" b="0" dirty="0"/>
                        <a:t>NESTED UNIFYING</a:t>
                      </a:r>
                    </a:p>
                  </a:txBody>
                  <a:tcPr>
                    <a:solidFill>
                      <a:srgbClr val="00B050"/>
                    </a:solidFill>
                  </a:tcPr>
                </a:tc>
                <a:tc hMerge="1">
                  <a:txBody>
                    <a:bodyPr/>
                    <a:lstStyle/>
                    <a:p>
                      <a:endParaRPr lang="en-US" sz="1200" b="1" dirty="0"/>
                    </a:p>
                  </a:txBody>
                  <a:tcPr>
                    <a:solidFill>
                      <a:srgbClr val="0061E6"/>
                    </a:solidFill>
                  </a:tcPr>
                </a:tc>
                <a:tc hMerge="1">
                  <a:txBody>
                    <a:bodyPr/>
                    <a:lstStyle/>
                    <a:p>
                      <a:endParaRPr lang="en-US"/>
                    </a:p>
                  </a:txBody>
                  <a:tcPr/>
                </a:tc>
                <a:extLst>
                  <a:ext uri="{0D108BD9-81ED-4DB2-BD59-A6C34878D82A}">
                    <a16:rowId xmlns:a16="http://schemas.microsoft.com/office/drawing/2014/main" val="4053600924"/>
                  </a:ext>
                </a:extLst>
              </a:tr>
              <a:tr h="310928">
                <a:tc rowSpan="2">
                  <a:txBody>
                    <a:bodyPr/>
                    <a:lstStyle/>
                    <a:p>
                      <a:endParaRPr lang="en-US" sz="1200" dirty="0"/>
                    </a:p>
                    <a:p>
                      <a:r>
                        <a:rPr lang="en-US" sz="1200" dirty="0"/>
                        <a:t>THEORY</a:t>
                      </a:r>
                    </a:p>
                  </a:txBody>
                  <a:tcPr/>
                </a:tc>
                <a:tc>
                  <a:txBody>
                    <a:bodyPr/>
                    <a:lstStyle/>
                    <a:p>
                      <a:r>
                        <a:rPr lang="en-US" sz="1200" dirty="0"/>
                        <a:t>Conflicting</a:t>
                      </a:r>
                    </a:p>
                  </a:txBody>
                  <a:tcPr/>
                </a:tc>
                <a:tc>
                  <a:txBody>
                    <a:bodyPr/>
                    <a:lstStyle/>
                    <a:p>
                      <a:r>
                        <a:rPr lang="en-US" sz="1200" dirty="0"/>
                        <a:t>Unification</a:t>
                      </a:r>
                    </a:p>
                  </a:txBody>
                  <a:tcPr/>
                </a:tc>
                <a:extLst>
                  <a:ext uri="{0D108BD9-81ED-4DB2-BD59-A6C34878D82A}">
                    <a16:rowId xmlns:a16="http://schemas.microsoft.com/office/drawing/2014/main" val="4138225265"/>
                  </a:ext>
                </a:extLst>
              </a:tr>
              <a:tr h="310928">
                <a:tc vMerge="1">
                  <a:txBody>
                    <a:bodyPr/>
                    <a:lstStyle/>
                    <a:p>
                      <a:endParaRPr lang="en-US"/>
                    </a:p>
                  </a:txBody>
                  <a:tcPr/>
                </a:tc>
                <a:tc>
                  <a:txBody>
                    <a:bodyPr/>
                    <a:lstStyle/>
                    <a:p>
                      <a:r>
                        <a:rPr lang="en-US" sz="1200" dirty="0"/>
                        <a:t>Isolation</a:t>
                      </a:r>
                    </a:p>
                  </a:txBody>
                  <a:tcPr>
                    <a:solidFill>
                      <a:srgbClr val="F0E8E7"/>
                    </a:solidFill>
                  </a:tcPr>
                </a:tc>
                <a:tc>
                  <a:txBody>
                    <a:bodyPr/>
                    <a:lstStyle/>
                    <a:p>
                      <a:r>
                        <a:rPr lang="en-US" sz="1200" dirty="0"/>
                        <a:t>Coexisting </a:t>
                      </a:r>
                    </a:p>
                  </a:txBody>
                  <a:tcPr>
                    <a:solidFill>
                      <a:srgbClr val="0061E6"/>
                    </a:solidFill>
                  </a:tcPr>
                </a:tc>
                <a:extLst>
                  <a:ext uri="{0D108BD9-81ED-4DB2-BD59-A6C34878D82A}">
                    <a16:rowId xmlns:a16="http://schemas.microsoft.com/office/drawing/2014/main" val="1876462279"/>
                  </a:ext>
                </a:extLst>
              </a:tr>
            </a:tbl>
          </a:graphicData>
        </a:graphic>
      </p:graphicFrame>
      <p:pic>
        <p:nvPicPr>
          <p:cNvPr id="10" name="Graphic 9" descr="Checkmark">
            <a:extLst>
              <a:ext uri="{FF2B5EF4-FFF2-40B4-BE49-F238E27FC236}">
                <a16:creationId xmlns:a16="http://schemas.microsoft.com/office/drawing/2014/main" id="{FF1E2215-F765-FD43-B4AB-CFA663F9F2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7107" y="3232828"/>
            <a:ext cx="228318" cy="196172"/>
          </a:xfrm>
          <a:prstGeom prst="rect">
            <a:avLst/>
          </a:prstGeom>
        </p:spPr>
      </p:pic>
    </p:spTree>
    <p:extLst>
      <p:ext uri="{BB962C8B-B14F-4D97-AF65-F5344CB8AC3E}">
        <p14:creationId xmlns:p14="http://schemas.microsoft.com/office/powerpoint/2010/main" val="408971820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64000">
              <a:schemeClr val="bg1"/>
            </a:gs>
            <a:gs pos="31000">
              <a:schemeClr val="bg1"/>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36D3-3E27-C04D-978E-C69FC74FE776}"/>
              </a:ext>
            </a:extLst>
          </p:cNvPr>
          <p:cNvSpPr>
            <a:spLocks noGrp="1"/>
          </p:cNvSpPr>
          <p:nvPr>
            <p:ph type="title"/>
          </p:nvPr>
        </p:nvSpPr>
        <p:spPr>
          <a:xfrm>
            <a:off x="1721994" y="905232"/>
            <a:ext cx="9997783" cy="1280890"/>
          </a:xfrm>
        </p:spPr>
        <p:txBody>
          <a:bodyPr>
            <a:normAutofit/>
          </a:bodyPr>
          <a:lstStyle/>
          <a:p>
            <a:r>
              <a:rPr lang="en-US" sz="3200" dirty="0"/>
              <a:t>Common Sense  Disorder of </a:t>
            </a:r>
            <a:r>
              <a:rPr lang="fr-FR" sz="3200" dirty="0" err="1">
                <a:ea typeface="Times New Roman" panose="02020603050405020304" pitchFamily="18" charset="0"/>
              </a:rPr>
              <a:t>Noam</a:t>
            </a:r>
            <a:r>
              <a:rPr lang="fr-FR" sz="3200" dirty="0">
                <a:ea typeface="Times New Roman" panose="02020603050405020304" pitchFamily="18" charset="0"/>
              </a:rPr>
              <a:t> Chomsky</a:t>
            </a:r>
            <a:endParaRPr lang="en-US" sz="3200" dirty="0"/>
          </a:p>
        </p:txBody>
      </p:sp>
      <p:sp>
        <p:nvSpPr>
          <p:cNvPr id="3" name="Content Placeholder 2">
            <a:extLst>
              <a:ext uri="{FF2B5EF4-FFF2-40B4-BE49-F238E27FC236}">
                <a16:creationId xmlns:a16="http://schemas.microsoft.com/office/drawing/2014/main" id="{7E42B353-78DE-0C4D-8583-610391FAA0F4}"/>
              </a:ext>
            </a:extLst>
          </p:cNvPr>
          <p:cNvSpPr>
            <a:spLocks noGrp="1"/>
          </p:cNvSpPr>
          <p:nvPr>
            <p:ph sz="half" idx="1"/>
          </p:nvPr>
        </p:nvSpPr>
        <p:spPr>
          <a:xfrm>
            <a:off x="953036" y="2133600"/>
            <a:ext cx="5280340" cy="3777622"/>
          </a:xfrm>
        </p:spPr>
        <p:txBody>
          <a:bodyPr>
            <a:normAutofit lnSpcReduction="10000"/>
          </a:bodyPr>
          <a:lstStyle/>
          <a:p>
            <a:pPr algn="just"/>
            <a:r>
              <a:rPr lang="ar-AE" sz="1600" dirty="0">
                <a:solidFill>
                  <a:schemeClr val="tx1">
                    <a:lumMod val="85000"/>
                    <a:lumOff val="15000"/>
                  </a:schemeClr>
                </a:solidFill>
              </a:rPr>
              <a:t>We can appreciate the positivity of Noam Chomsky's recognition of the existence of the innate expression of a "grammar", which he calls </a:t>
            </a:r>
            <a:r>
              <a:rPr lang="ar-AE" sz="1600" i="1" dirty="0">
                <a:solidFill>
                  <a:schemeClr val="tx1">
                    <a:lumMod val="85000"/>
                    <a:lumOff val="15000"/>
                  </a:schemeClr>
                </a:solidFill>
              </a:rPr>
              <a:t>Universal Grammar</a:t>
            </a:r>
            <a:r>
              <a:rPr lang="en-US" sz="1600" dirty="0">
                <a:solidFill>
                  <a:schemeClr val="tx1">
                    <a:lumMod val="85000"/>
                    <a:lumOff val="15000"/>
                  </a:schemeClr>
                </a:solidFill>
              </a:rPr>
              <a:t>,</a:t>
            </a:r>
            <a:r>
              <a:rPr lang="ar-AE" sz="1600" dirty="0">
                <a:solidFill>
                  <a:schemeClr val="tx1">
                    <a:lumMod val="85000"/>
                    <a:lumOff val="15000"/>
                  </a:schemeClr>
                </a:solidFill>
              </a:rPr>
              <a:t> </a:t>
            </a:r>
            <a:r>
              <a:rPr lang="ar-AE" sz="1600" i="1" dirty="0">
                <a:solidFill>
                  <a:schemeClr val="tx1">
                    <a:lumMod val="85000"/>
                    <a:lumOff val="15000"/>
                  </a:schemeClr>
                </a:solidFill>
              </a:rPr>
              <a:t>general to all human beings</a:t>
            </a:r>
            <a:r>
              <a:rPr lang="en-US" sz="1600" i="1" dirty="0">
                <a:solidFill>
                  <a:schemeClr val="tx1">
                    <a:lumMod val="85000"/>
                    <a:lumOff val="15000"/>
                  </a:schemeClr>
                </a:solidFill>
              </a:rPr>
              <a:t>,</a:t>
            </a:r>
            <a:r>
              <a:rPr lang="ar-AE" sz="1600" i="1" dirty="0">
                <a:solidFill>
                  <a:schemeClr val="tx1">
                    <a:lumMod val="85000"/>
                    <a:lumOff val="15000"/>
                  </a:schemeClr>
                </a:solidFill>
              </a:rPr>
              <a:t> </a:t>
            </a:r>
            <a:r>
              <a:rPr lang="en-US" sz="1600" i="1" dirty="0">
                <a:solidFill>
                  <a:schemeClr val="tx1">
                    <a:lumMod val="85000"/>
                    <a:lumOff val="15000"/>
                  </a:schemeClr>
                </a:solidFill>
              </a:rPr>
              <a:t>as </a:t>
            </a:r>
            <a:r>
              <a:rPr lang="ar-AE" sz="1600" i="1" dirty="0">
                <a:solidFill>
                  <a:schemeClr val="tx1">
                    <a:lumMod val="85000"/>
                    <a:lumOff val="15000"/>
                  </a:schemeClr>
                </a:solidFill>
              </a:rPr>
              <a:t>he does not connect it to incentives of the human external learning environment languages</a:t>
            </a:r>
            <a:r>
              <a:rPr lang="ar-AE" sz="1600" dirty="0">
                <a:solidFill>
                  <a:schemeClr val="tx1">
                    <a:lumMod val="85000"/>
                    <a:lumOff val="15000"/>
                  </a:schemeClr>
                </a:solidFill>
              </a:rPr>
              <a:t>. </a:t>
            </a:r>
            <a:endParaRPr lang="en-US" sz="1600" dirty="0">
              <a:solidFill>
                <a:schemeClr val="tx1">
                  <a:lumMod val="85000"/>
                  <a:lumOff val="15000"/>
                </a:schemeClr>
              </a:solidFill>
            </a:endParaRPr>
          </a:p>
          <a:p>
            <a:pPr algn="just"/>
            <a:r>
              <a:rPr lang="ar-AE" sz="1600" dirty="0">
                <a:solidFill>
                  <a:schemeClr val="tx1">
                    <a:lumMod val="85000"/>
                    <a:lumOff val="15000"/>
                  </a:schemeClr>
                </a:solidFill>
              </a:rPr>
              <a:t>Thus, Chomsky is still unable to accept the existence of laws of cosmic memory, experienced through VBL from the behavior of man to the behavior of dust. As it </a:t>
            </a:r>
            <a:r>
              <a:rPr lang="en-US" sz="1600" dirty="0">
                <a:solidFill>
                  <a:schemeClr val="tx1">
                    <a:lumMod val="85000"/>
                    <a:lumOff val="15000"/>
                  </a:schemeClr>
                </a:solidFill>
              </a:rPr>
              <a:t>he </a:t>
            </a:r>
            <a:r>
              <a:rPr lang="ar-AE" sz="1600" dirty="0">
                <a:solidFill>
                  <a:schemeClr val="tx1">
                    <a:lumMod val="85000"/>
                    <a:lumOff val="15000"/>
                  </a:schemeClr>
                </a:solidFill>
              </a:rPr>
              <a:t>may still not recognize that behavioral languages, for example, are not limited to a mouse's reaction of creating its own saliva just at the thought of food.</a:t>
            </a:r>
            <a:endParaRPr lang="en-US" sz="1600" dirty="0">
              <a:solidFill>
                <a:schemeClr val="tx1">
                  <a:lumMod val="85000"/>
                  <a:lumOff val="15000"/>
                </a:schemeClr>
              </a:solidFill>
            </a:endParaRPr>
          </a:p>
          <a:p>
            <a:pPr algn="just"/>
            <a:endParaRPr lang="en-US" dirty="0"/>
          </a:p>
          <a:p>
            <a:endParaRPr lang="en-US" dirty="0"/>
          </a:p>
        </p:txBody>
      </p:sp>
      <p:sp>
        <p:nvSpPr>
          <p:cNvPr id="7" name="TextBox 6">
            <a:extLst>
              <a:ext uri="{FF2B5EF4-FFF2-40B4-BE49-F238E27FC236}">
                <a16:creationId xmlns:a16="http://schemas.microsoft.com/office/drawing/2014/main" id="{ACD757DC-340B-2B4B-B4B2-1961864DE0D8}"/>
              </a:ext>
            </a:extLst>
          </p:cNvPr>
          <p:cNvSpPr txBox="1"/>
          <p:nvPr/>
        </p:nvSpPr>
        <p:spPr>
          <a:xfrm>
            <a:off x="6518854" y="3429000"/>
            <a:ext cx="4825288" cy="2831544"/>
          </a:xfrm>
          <a:prstGeom prst="rect">
            <a:avLst/>
          </a:prstGeom>
          <a:noFill/>
        </p:spPr>
        <p:txBody>
          <a:bodyPr wrap="square" rtlCol="0">
            <a:spAutoFit/>
          </a:bodyPr>
          <a:lstStyle/>
          <a:p>
            <a:pPr algn="just"/>
            <a:r>
              <a:rPr lang="en-US" sz="1600" dirty="0">
                <a:solidFill>
                  <a:schemeClr val="tx1">
                    <a:lumMod val="85000"/>
                    <a:lumOff val="15000"/>
                  </a:schemeClr>
                </a:solidFill>
              </a:rPr>
              <a:t>To say that there is universal intelligence in common sense communication does not mean that the interests of communication are the same. Claude Elwood Shannon scientifically proves that every being, expression, silence and all other forms of communication express information measured in units of bits, whether it is understandable, intentional, or whether it is a message, a messenger or a receiver.</a:t>
            </a:r>
            <a:endParaRPr lang="ar-AE" sz="1600" dirty="0">
              <a:solidFill>
                <a:schemeClr val="tx1">
                  <a:lumMod val="85000"/>
                  <a:lumOff val="15000"/>
                </a:schemeClr>
              </a:solidFill>
            </a:endParaRPr>
          </a:p>
          <a:p>
            <a:endParaRPr lang="en-US" dirty="0"/>
          </a:p>
        </p:txBody>
      </p:sp>
      <p:graphicFrame>
        <p:nvGraphicFramePr>
          <p:cNvPr id="9" name="Content Placeholder 8">
            <a:extLst>
              <a:ext uri="{FF2B5EF4-FFF2-40B4-BE49-F238E27FC236}">
                <a16:creationId xmlns:a16="http://schemas.microsoft.com/office/drawing/2014/main" id="{F99445B7-5C92-F64C-B1CC-5EA061CCCE05}"/>
              </a:ext>
            </a:extLst>
          </p:cNvPr>
          <p:cNvGraphicFramePr>
            <a:graphicFrameLocks noGrp="1"/>
          </p:cNvGraphicFramePr>
          <p:nvPr>
            <p:ph sz="half" idx="2"/>
            <p:extLst>
              <p:ext uri="{D42A27DB-BD31-4B8C-83A1-F6EECF244321}">
                <p14:modId xmlns:p14="http://schemas.microsoft.com/office/powerpoint/2010/main" val="1259749537"/>
              </p:ext>
            </p:extLst>
          </p:nvPr>
        </p:nvGraphicFramePr>
        <p:xfrm>
          <a:off x="7247553" y="1609068"/>
          <a:ext cx="3367889" cy="1562924"/>
        </p:xfrm>
        <a:graphic>
          <a:graphicData uri="http://schemas.openxmlformats.org/drawingml/2006/table">
            <a:tbl>
              <a:tblPr firstRow="1" bandRow="1">
                <a:tableStyleId>{5C22544A-7EE6-4342-B048-85BDC9FD1C3A}</a:tableStyleId>
              </a:tblPr>
              <a:tblGrid>
                <a:gridCol w="827476">
                  <a:extLst>
                    <a:ext uri="{9D8B030D-6E8A-4147-A177-3AD203B41FA5}">
                      <a16:colId xmlns:a16="http://schemas.microsoft.com/office/drawing/2014/main" val="3749497810"/>
                    </a:ext>
                  </a:extLst>
                </a:gridCol>
                <a:gridCol w="1134803">
                  <a:extLst>
                    <a:ext uri="{9D8B030D-6E8A-4147-A177-3AD203B41FA5}">
                      <a16:colId xmlns:a16="http://schemas.microsoft.com/office/drawing/2014/main" val="2654706097"/>
                    </a:ext>
                  </a:extLst>
                </a:gridCol>
                <a:gridCol w="1405610">
                  <a:extLst>
                    <a:ext uri="{9D8B030D-6E8A-4147-A177-3AD203B41FA5}">
                      <a16:colId xmlns:a16="http://schemas.microsoft.com/office/drawing/2014/main" val="2101188558"/>
                    </a:ext>
                  </a:extLst>
                </a:gridCol>
              </a:tblGrid>
              <a:tr h="449187">
                <a:tc gridSpan="3">
                  <a:txBody>
                    <a:bodyPr/>
                    <a:lstStyle/>
                    <a:p>
                      <a:r>
                        <a:rPr lang="en-US" sz="1200" b="0" dirty="0"/>
                        <a:t>Noam Chomsky’s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67654933"/>
                  </a:ext>
                </a:extLst>
              </a:tr>
              <a:tr h="449187">
                <a:tc gridSpan="3">
                  <a:txBody>
                    <a:bodyPr/>
                    <a:lstStyle/>
                    <a:p>
                      <a:pPr algn="ctr"/>
                      <a:r>
                        <a:rPr lang="en-US" sz="1200" b="0" dirty="0"/>
                        <a:t>NESTED UNIFYING</a:t>
                      </a:r>
                    </a:p>
                  </a:txBody>
                  <a:tcPr>
                    <a:solidFill>
                      <a:srgbClr val="00B050"/>
                    </a:solidFill>
                  </a:tcPr>
                </a:tc>
                <a:tc hMerge="1">
                  <a:txBody>
                    <a:bodyPr/>
                    <a:lstStyle/>
                    <a:p>
                      <a:endParaRPr lang="en-US" sz="1200" b="1" dirty="0"/>
                    </a:p>
                  </a:txBody>
                  <a:tcPr>
                    <a:solidFill>
                      <a:schemeClr val="accent1"/>
                    </a:solidFill>
                  </a:tcPr>
                </a:tc>
                <a:tc hMerge="1">
                  <a:txBody>
                    <a:bodyPr/>
                    <a:lstStyle/>
                    <a:p>
                      <a:endParaRPr lang="en-US"/>
                    </a:p>
                  </a:txBody>
                  <a:tcPr/>
                </a:tc>
                <a:extLst>
                  <a:ext uri="{0D108BD9-81ED-4DB2-BD59-A6C34878D82A}">
                    <a16:rowId xmlns:a16="http://schemas.microsoft.com/office/drawing/2014/main" val="647283504"/>
                  </a:ext>
                </a:extLst>
              </a:tr>
              <a:tr h="332275">
                <a:tc rowSpan="2">
                  <a:txBody>
                    <a:bodyPr/>
                    <a:lstStyle/>
                    <a:p>
                      <a:pPr algn="ctr"/>
                      <a:r>
                        <a:rPr lang="en-US" sz="1200" b="0" dirty="0"/>
                        <a:t>TEXT</a:t>
                      </a:r>
                    </a:p>
                    <a:p>
                      <a:pPr algn="ctr"/>
                      <a:r>
                        <a:rPr lang="en-US" sz="1200" b="0" dirty="0"/>
                        <a:t>&amp;</a:t>
                      </a:r>
                    </a:p>
                    <a:p>
                      <a:pPr algn="ctr"/>
                      <a:r>
                        <a:rPr lang="en-US" sz="1200" b="0" dirty="0"/>
                        <a:t> THEORY</a:t>
                      </a:r>
                    </a:p>
                  </a:txBody>
                  <a:tcPr/>
                </a:tc>
                <a:tc>
                  <a:txBody>
                    <a:bodyPr/>
                    <a:lstStyle/>
                    <a:p>
                      <a:r>
                        <a:rPr lang="en-US" sz="1200" b="0" dirty="0"/>
                        <a:t>Conflicting</a:t>
                      </a:r>
                    </a:p>
                  </a:txBody>
                  <a:tcPr/>
                </a:tc>
                <a:tc>
                  <a:txBody>
                    <a:bodyPr/>
                    <a:lstStyle/>
                    <a:p>
                      <a:r>
                        <a:rPr lang="en-US" sz="1200" b="0" dirty="0"/>
                        <a:t>Unification</a:t>
                      </a:r>
                    </a:p>
                  </a:txBody>
                  <a:tcPr/>
                </a:tc>
                <a:extLst>
                  <a:ext uri="{0D108BD9-81ED-4DB2-BD59-A6C34878D82A}">
                    <a16:rowId xmlns:a16="http://schemas.microsoft.com/office/drawing/2014/main" val="1653553828"/>
                  </a:ext>
                </a:extLst>
              </a:tr>
              <a:tr h="332275">
                <a:tc vMerge="1">
                  <a:txBody>
                    <a:bodyPr/>
                    <a:lstStyle/>
                    <a:p>
                      <a:endParaRPr lang="en-US"/>
                    </a:p>
                  </a:txBody>
                  <a:tcPr/>
                </a:tc>
                <a:tc>
                  <a:txBody>
                    <a:bodyPr/>
                    <a:lstStyle/>
                    <a:p>
                      <a:r>
                        <a:rPr lang="en-US" sz="1200" b="0" dirty="0"/>
                        <a:t>Isolation</a:t>
                      </a:r>
                    </a:p>
                  </a:txBody>
                  <a:tcPr>
                    <a:solidFill>
                      <a:srgbClr val="F0E8E7"/>
                    </a:solidFill>
                  </a:tcPr>
                </a:tc>
                <a:tc>
                  <a:txBody>
                    <a:bodyPr/>
                    <a:lstStyle/>
                    <a:p>
                      <a:r>
                        <a:rPr lang="en-US" sz="1200" b="0" dirty="0"/>
                        <a:t>Coexisting</a:t>
                      </a:r>
                    </a:p>
                  </a:txBody>
                  <a:tcPr>
                    <a:solidFill>
                      <a:srgbClr val="0061E6"/>
                    </a:solidFill>
                  </a:tcPr>
                </a:tc>
                <a:extLst>
                  <a:ext uri="{0D108BD9-81ED-4DB2-BD59-A6C34878D82A}">
                    <a16:rowId xmlns:a16="http://schemas.microsoft.com/office/drawing/2014/main" val="783040812"/>
                  </a:ext>
                </a:extLst>
              </a:tr>
            </a:tbl>
          </a:graphicData>
        </a:graphic>
      </p:graphicFrame>
      <p:pic>
        <p:nvPicPr>
          <p:cNvPr id="11" name="Graphic 10" descr="Checkmark">
            <a:extLst>
              <a:ext uri="{FF2B5EF4-FFF2-40B4-BE49-F238E27FC236}">
                <a16:creationId xmlns:a16="http://schemas.microsoft.com/office/drawing/2014/main" id="{59F27816-D917-9640-BF97-03D9B5D135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8936" y="2895732"/>
            <a:ext cx="215773" cy="215773"/>
          </a:xfrm>
          <a:prstGeom prst="rect">
            <a:avLst/>
          </a:prstGeom>
        </p:spPr>
      </p:pic>
    </p:spTree>
    <p:extLst>
      <p:ext uri="{BB962C8B-B14F-4D97-AF65-F5344CB8AC3E}">
        <p14:creationId xmlns:p14="http://schemas.microsoft.com/office/powerpoint/2010/main" val="269830179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2484-5645-DB4E-AE0A-1569506B008F}"/>
              </a:ext>
            </a:extLst>
          </p:cNvPr>
          <p:cNvSpPr>
            <a:spLocks noGrp="1"/>
          </p:cNvSpPr>
          <p:nvPr>
            <p:ph type="title"/>
          </p:nvPr>
        </p:nvSpPr>
        <p:spPr>
          <a:xfrm>
            <a:off x="1711105" y="660174"/>
            <a:ext cx="9449475" cy="1280890"/>
          </a:xfrm>
        </p:spPr>
        <p:txBody>
          <a:bodyPr>
            <a:normAutofit fontScale="90000"/>
          </a:bodyPr>
          <a:lstStyle/>
          <a:p>
            <a:r>
              <a:rPr lang="en-US" dirty="0"/>
              <a:t>What education Interest Square Unit would this image be?</a:t>
            </a:r>
            <a:br>
              <a:rPr lang="en-US" dirty="0"/>
            </a:br>
            <a:endParaRPr lang="en-US" dirty="0"/>
          </a:p>
        </p:txBody>
      </p:sp>
      <p:pic>
        <p:nvPicPr>
          <p:cNvPr id="4" name="Content Placeholder 3">
            <a:extLst>
              <a:ext uri="{FF2B5EF4-FFF2-40B4-BE49-F238E27FC236}">
                <a16:creationId xmlns:a16="http://schemas.microsoft.com/office/drawing/2014/main" id="{B2C21452-5C37-BD49-9F42-BB9F0429E81C}"/>
              </a:ext>
            </a:extLst>
          </p:cNvPr>
          <p:cNvPicPr>
            <a:picLocks noGrp="1" noChangeAspect="1"/>
          </p:cNvPicPr>
          <p:nvPr>
            <p:ph idx="1"/>
          </p:nvPr>
        </p:nvPicPr>
        <p:blipFill>
          <a:blip r:embed="rId2"/>
          <a:stretch>
            <a:fillRect/>
          </a:stretch>
        </p:blipFill>
        <p:spPr>
          <a:xfrm>
            <a:off x="2908929" y="2083209"/>
            <a:ext cx="5740400" cy="3009900"/>
          </a:xfrm>
          <a:prstGeom prst="rect">
            <a:avLst/>
          </a:prstGeom>
        </p:spPr>
      </p:pic>
      <p:sp>
        <p:nvSpPr>
          <p:cNvPr id="7" name="TextBox 6">
            <a:extLst>
              <a:ext uri="{FF2B5EF4-FFF2-40B4-BE49-F238E27FC236}">
                <a16:creationId xmlns:a16="http://schemas.microsoft.com/office/drawing/2014/main" id="{FCF7C213-4891-754E-81D6-B79DE8105326}"/>
              </a:ext>
            </a:extLst>
          </p:cNvPr>
          <p:cNvSpPr txBox="1"/>
          <p:nvPr/>
        </p:nvSpPr>
        <p:spPr>
          <a:xfrm>
            <a:off x="2055137" y="5875699"/>
            <a:ext cx="6904454" cy="261610"/>
          </a:xfrm>
          <a:prstGeom prst="rect">
            <a:avLst/>
          </a:prstGeom>
          <a:noFill/>
        </p:spPr>
        <p:txBody>
          <a:bodyPr wrap="none" rtlCol="0">
            <a:spAutoFit/>
          </a:bodyPr>
          <a:lstStyle/>
          <a:p>
            <a:r>
              <a:rPr lang="en-US" sz="1100" dirty="0"/>
              <a:t>https://</a:t>
            </a:r>
            <a:r>
              <a:rPr lang="en-US" sz="1100" dirty="0" err="1"/>
              <a:t>edition.cnn.com</a:t>
            </a:r>
            <a:r>
              <a:rPr lang="en-US" sz="1100" dirty="0"/>
              <a:t>/2023/10/23/</a:t>
            </a:r>
            <a:r>
              <a:rPr lang="en-US" sz="1100" dirty="0" err="1"/>
              <a:t>middleeast</a:t>
            </a:r>
            <a:r>
              <a:rPr lang="en-US" sz="1100" dirty="0"/>
              <a:t>/</a:t>
            </a:r>
            <a:r>
              <a:rPr lang="en-US" sz="1100" dirty="0" err="1"/>
              <a:t>gaza</a:t>
            </a:r>
            <a:r>
              <a:rPr lang="en-US" sz="1100" dirty="0"/>
              <a:t>-hospitals-doctors-disaster-</a:t>
            </a:r>
            <a:r>
              <a:rPr lang="en-US" sz="1100" dirty="0" err="1"/>
              <a:t>intl</a:t>
            </a:r>
            <a:r>
              <a:rPr lang="en-US" sz="1100" dirty="0"/>
              <a:t>-</a:t>
            </a:r>
            <a:r>
              <a:rPr lang="en-US" sz="1100" dirty="0" err="1"/>
              <a:t>hnk</a:t>
            </a:r>
            <a:r>
              <a:rPr lang="en-US" sz="1100" dirty="0"/>
              <a:t>/</a:t>
            </a:r>
            <a:r>
              <a:rPr lang="en-US" sz="1100" dirty="0" err="1"/>
              <a:t>index.html</a:t>
            </a:r>
            <a:endParaRPr lang="en-US" sz="1100" dirty="0"/>
          </a:p>
        </p:txBody>
      </p:sp>
    </p:spTree>
    <p:extLst>
      <p:ext uri="{BB962C8B-B14F-4D97-AF65-F5344CB8AC3E}">
        <p14:creationId xmlns:p14="http://schemas.microsoft.com/office/powerpoint/2010/main" val="147919817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80000">
              <a:schemeClr val="bg1"/>
            </a:gs>
            <a:gs pos="17000">
              <a:srgbClr val="FAF8F4"/>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DB9E-D4AE-5946-B081-347FD8EDD20E}"/>
              </a:ext>
            </a:extLst>
          </p:cNvPr>
          <p:cNvSpPr>
            <a:spLocks noGrp="1"/>
          </p:cNvSpPr>
          <p:nvPr>
            <p:ph type="title"/>
          </p:nvPr>
        </p:nvSpPr>
        <p:spPr>
          <a:xfrm>
            <a:off x="1751526" y="624110"/>
            <a:ext cx="10225825" cy="1280890"/>
          </a:xfrm>
        </p:spPr>
        <p:txBody>
          <a:bodyPr>
            <a:normAutofit/>
          </a:bodyPr>
          <a:lstStyle/>
          <a:p>
            <a:r>
              <a:rPr lang="en-US" sz="3200" kern="100" dirty="0">
                <a:latin typeface="+mn-lt"/>
                <a:ea typeface="Times New Roman" panose="02020603050405020304" pitchFamily="18" charset="0"/>
              </a:rPr>
              <a:t>Gestalt’s Holistic Approach</a:t>
            </a:r>
            <a:endParaRPr lang="en-US" sz="3200" dirty="0">
              <a:latin typeface="+mn-lt"/>
            </a:endParaRPr>
          </a:p>
        </p:txBody>
      </p:sp>
      <p:sp>
        <p:nvSpPr>
          <p:cNvPr id="3" name="Content Placeholder 2">
            <a:extLst>
              <a:ext uri="{FF2B5EF4-FFF2-40B4-BE49-F238E27FC236}">
                <a16:creationId xmlns:a16="http://schemas.microsoft.com/office/drawing/2014/main" id="{2276A0B5-2118-544A-83EE-F3C20C866A67}"/>
              </a:ext>
            </a:extLst>
          </p:cNvPr>
          <p:cNvSpPr>
            <a:spLocks noGrp="1"/>
          </p:cNvSpPr>
          <p:nvPr>
            <p:ph sz="half" idx="1"/>
          </p:nvPr>
        </p:nvSpPr>
        <p:spPr>
          <a:xfrm>
            <a:off x="1571223" y="1567543"/>
            <a:ext cx="9040969" cy="3146125"/>
          </a:xfrm>
        </p:spPr>
        <p:txBody>
          <a:bodyPr>
            <a:normAutofit/>
          </a:bodyPr>
          <a:lstStyle/>
          <a:p>
            <a:pPr marL="0" indent="0" algn="just">
              <a:buNone/>
            </a:pPr>
            <a:r>
              <a:rPr lang="en-US" sz="1600" kern="100" dirty="0">
                <a:solidFill>
                  <a:schemeClr val="tx1">
                    <a:lumMod val="85000"/>
                    <a:lumOff val="15000"/>
                  </a:schemeClr>
                </a:solidFill>
                <a:ea typeface="Times New Roman" panose="02020603050405020304" pitchFamily="18" charset="0"/>
              </a:rPr>
              <a:t>Although Gestalt made a valuable contribution in focusing on language learning through the overall context of linguistic change, but the problem remains due to the disturbance of the concept of Holistic  itself, which is well-known for its shortcomings throughout history. </a:t>
            </a:r>
          </a:p>
          <a:p>
            <a:pPr marL="0" indent="0" algn="just">
              <a:buNone/>
            </a:pPr>
            <a:r>
              <a:rPr lang="en-US" sz="1600" kern="100" dirty="0">
                <a:solidFill>
                  <a:schemeClr val="tx1">
                    <a:lumMod val="85000"/>
                    <a:lumOff val="15000"/>
                  </a:schemeClr>
                </a:solidFill>
                <a:ea typeface="Times New Roman" panose="02020603050405020304" pitchFamily="18" charset="0"/>
              </a:rPr>
              <a:t>As the vital logic depends on the concept of the 'whole' for learning in general or in language learning implicitly through the ISU, the 'total unit' of the Interest Square Unit (ISU) includes not only the whole but also two interconnected faculties, from negative to positive, and with their paradoxical particles. The 'whole' of any word consists of a waterfall of paradoxes, and this is what has outlived the language memory of any vital behavioral linguistic learning. </a:t>
            </a:r>
          </a:p>
          <a:p>
            <a:endParaRPr lang="en-US" dirty="0">
              <a:solidFill>
                <a:schemeClr val="tx1">
                  <a:lumMod val="85000"/>
                  <a:lumOff val="15000"/>
                </a:schemeClr>
              </a:solidFill>
            </a:endParaRPr>
          </a:p>
        </p:txBody>
      </p:sp>
      <p:graphicFrame>
        <p:nvGraphicFramePr>
          <p:cNvPr id="6" name="Content Placeholder 5">
            <a:extLst>
              <a:ext uri="{FF2B5EF4-FFF2-40B4-BE49-F238E27FC236}">
                <a16:creationId xmlns:a16="http://schemas.microsoft.com/office/drawing/2014/main" id="{3816CF43-EDCC-DE42-A747-3ED8111B1E7F}"/>
              </a:ext>
            </a:extLst>
          </p:cNvPr>
          <p:cNvGraphicFramePr>
            <a:graphicFrameLocks noGrp="1"/>
          </p:cNvGraphicFramePr>
          <p:nvPr>
            <p:ph sz="half" idx="2"/>
            <p:extLst>
              <p:ext uri="{D42A27DB-BD31-4B8C-83A1-F6EECF244321}">
                <p14:modId xmlns:p14="http://schemas.microsoft.com/office/powerpoint/2010/main" val="599040096"/>
              </p:ext>
            </p:extLst>
          </p:nvPr>
        </p:nvGraphicFramePr>
        <p:xfrm>
          <a:off x="3476531" y="4154014"/>
          <a:ext cx="5785164" cy="1284900"/>
        </p:xfrm>
        <a:graphic>
          <a:graphicData uri="http://schemas.openxmlformats.org/drawingml/2006/table">
            <a:tbl>
              <a:tblPr firstRow="1" bandRow="1">
                <a:tableStyleId>{5C22544A-7EE6-4342-B048-85BDC9FD1C3A}</a:tableStyleId>
              </a:tblPr>
              <a:tblGrid>
                <a:gridCol w="1421390">
                  <a:extLst>
                    <a:ext uri="{9D8B030D-6E8A-4147-A177-3AD203B41FA5}">
                      <a16:colId xmlns:a16="http://schemas.microsoft.com/office/drawing/2014/main" val="3749497810"/>
                    </a:ext>
                  </a:extLst>
                </a:gridCol>
                <a:gridCol w="1949299">
                  <a:extLst>
                    <a:ext uri="{9D8B030D-6E8A-4147-A177-3AD203B41FA5}">
                      <a16:colId xmlns:a16="http://schemas.microsoft.com/office/drawing/2014/main" val="2654706097"/>
                    </a:ext>
                  </a:extLst>
                </a:gridCol>
                <a:gridCol w="2414475">
                  <a:extLst>
                    <a:ext uri="{9D8B030D-6E8A-4147-A177-3AD203B41FA5}">
                      <a16:colId xmlns:a16="http://schemas.microsoft.com/office/drawing/2014/main" val="2101188558"/>
                    </a:ext>
                  </a:extLst>
                </a:gridCol>
              </a:tblGrid>
              <a:tr h="368130">
                <a:tc gridSpan="3">
                  <a:txBody>
                    <a:bodyPr/>
                    <a:lstStyle/>
                    <a:p>
                      <a:r>
                        <a:rPr lang="en-US" sz="1200" dirty="0"/>
                        <a:t>Gestalt's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67654933"/>
                  </a:ext>
                </a:extLst>
              </a:tr>
              <a:tr h="368130">
                <a:tc gridSpan="3">
                  <a:txBody>
                    <a:bodyPr/>
                    <a:lstStyle/>
                    <a:p>
                      <a:pPr algn="ctr"/>
                      <a:r>
                        <a:rPr lang="en-US" sz="1200" b="0" dirty="0"/>
                        <a:t>NESTED UNIFYING</a:t>
                      </a:r>
                    </a:p>
                  </a:txBody>
                  <a:tcPr>
                    <a:solidFill>
                      <a:srgbClr val="00B050"/>
                    </a:solidFill>
                  </a:tcPr>
                </a:tc>
                <a:tc hMerge="1">
                  <a:txBody>
                    <a:bodyPr/>
                    <a:lstStyle/>
                    <a:p>
                      <a:endParaRPr lang="en-US" sz="1200" b="1" dirty="0"/>
                    </a:p>
                  </a:txBody>
                  <a:tcPr>
                    <a:solidFill>
                      <a:srgbClr val="0061E6"/>
                    </a:solidFill>
                  </a:tcPr>
                </a:tc>
                <a:tc hMerge="1">
                  <a:txBody>
                    <a:bodyPr/>
                    <a:lstStyle/>
                    <a:p>
                      <a:endParaRPr lang="en-US"/>
                    </a:p>
                  </a:txBody>
                  <a:tcPr/>
                </a:tc>
                <a:extLst>
                  <a:ext uri="{0D108BD9-81ED-4DB2-BD59-A6C34878D82A}">
                    <a16:rowId xmlns:a16="http://schemas.microsoft.com/office/drawing/2014/main" val="647283504"/>
                  </a:ext>
                </a:extLst>
              </a:tr>
              <a:tr h="272315">
                <a:tc rowSpan="2">
                  <a:txBody>
                    <a:bodyPr/>
                    <a:lstStyle/>
                    <a:p>
                      <a:r>
                        <a:rPr lang="en-US" sz="1200" dirty="0"/>
                        <a:t>TEXT &amp; THEORY</a:t>
                      </a:r>
                    </a:p>
                  </a:txBody>
                  <a:tcPr/>
                </a:tc>
                <a:tc>
                  <a:txBody>
                    <a:bodyPr/>
                    <a:lstStyle/>
                    <a:p>
                      <a:r>
                        <a:rPr lang="en-US" sz="1200" dirty="0"/>
                        <a:t>Conflicting</a:t>
                      </a:r>
                    </a:p>
                  </a:txBody>
                  <a:tcPr/>
                </a:tc>
                <a:tc>
                  <a:txBody>
                    <a:bodyPr/>
                    <a:lstStyle/>
                    <a:p>
                      <a:r>
                        <a:rPr lang="en-US" sz="1200" dirty="0"/>
                        <a:t>Unification</a:t>
                      </a:r>
                    </a:p>
                  </a:txBody>
                  <a:tcPr/>
                </a:tc>
                <a:extLst>
                  <a:ext uri="{0D108BD9-81ED-4DB2-BD59-A6C34878D82A}">
                    <a16:rowId xmlns:a16="http://schemas.microsoft.com/office/drawing/2014/main" val="1653553828"/>
                  </a:ext>
                </a:extLst>
              </a:tr>
              <a:tr h="272315">
                <a:tc vMerge="1">
                  <a:txBody>
                    <a:bodyPr/>
                    <a:lstStyle/>
                    <a:p>
                      <a:endParaRPr lang="en-US"/>
                    </a:p>
                  </a:txBody>
                  <a:tcPr/>
                </a:tc>
                <a:tc>
                  <a:txBody>
                    <a:bodyPr/>
                    <a:lstStyle/>
                    <a:p>
                      <a:r>
                        <a:rPr lang="en-US" sz="1200" dirty="0"/>
                        <a:t>Isolation</a:t>
                      </a:r>
                    </a:p>
                  </a:txBody>
                  <a:tcPr>
                    <a:solidFill>
                      <a:srgbClr val="F0E8E7"/>
                    </a:solidFill>
                  </a:tcPr>
                </a:tc>
                <a:tc>
                  <a:txBody>
                    <a:bodyPr/>
                    <a:lstStyle/>
                    <a:p>
                      <a:r>
                        <a:rPr lang="en-US" sz="1200" dirty="0"/>
                        <a:t>Coexisting</a:t>
                      </a:r>
                    </a:p>
                  </a:txBody>
                  <a:tcPr>
                    <a:solidFill>
                      <a:srgbClr val="0061E6"/>
                    </a:solidFill>
                  </a:tcPr>
                </a:tc>
                <a:extLst>
                  <a:ext uri="{0D108BD9-81ED-4DB2-BD59-A6C34878D82A}">
                    <a16:rowId xmlns:a16="http://schemas.microsoft.com/office/drawing/2014/main" val="783040812"/>
                  </a:ext>
                </a:extLst>
              </a:tr>
            </a:tbl>
          </a:graphicData>
        </a:graphic>
      </p:graphicFrame>
      <p:pic>
        <p:nvPicPr>
          <p:cNvPr id="10" name="Graphic 9" descr="Checkmark">
            <a:extLst>
              <a:ext uri="{FF2B5EF4-FFF2-40B4-BE49-F238E27FC236}">
                <a16:creationId xmlns:a16="http://schemas.microsoft.com/office/drawing/2014/main" id="{67B6A6D9-8BF7-484F-98CE-935BC6E257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7632" y="5234088"/>
            <a:ext cx="162792" cy="162792"/>
          </a:xfrm>
          <a:prstGeom prst="rect">
            <a:avLst/>
          </a:prstGeom>
        </p:spPr>
      </p:pic>
    </p:spTree>
    <p:extLst>
      <p:ext uri="{BB962C8B-B14F-4D97-AF65-F5344CB8AC3E}">
        <p14:creationId xmlns:p14="http://schemas.microsoft.com/office/powerpoint/2010/main" val="111956708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1"/>
            </a:gs>
            <a:gs pos="5100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08809A-65A2-094B-A00E-4869F23D2719}"/>
              </a:ext>
            </a:extLst>
          </p:cNvPr>
          <p:cNvSpPr>
            <a:spLocks noGrp="1"/>
          </p:cNvSpPr>
          <p:nvPr>
            <p:ph type="title"/>
          </p:nvPr>
        </p:nvSpPr>
        <p:spPr>
          <a:xfrm>
            <a:off x="1584101" y="946778"/>
            <a:ext cx="10062177" cy="1280890"/>
          </a:xfrm>
        </p:spPr>
        <p:txBody>
          <a:bodyPr/>
          <a:lstStyle/>
          <a:p>
            <a:r>
              <a:rPr lang="en-US" sz="3200" dirty="0"/>
              <a:t>Jean </a:t>
            </a:r>
            <a:r>
              <a:rPr lang="en-US" sz="3200" dirty="0" err="1"/>
              <a:t>Houssaye’s</a:t>
            </a:r>
            <a:r>
              <a:rPr lang="en-US" sz="3200" dirty="0"/>
              <a:t> Educational ISU Unifying </a:t>
            </a:r>
          </a:p>
        </p:txBody>
      </p:sp>
      <p:sp>
        <p:nvSpPr>
          <p:cNvPr id="6" name="Content Placeholder 5">
            <a:extLst>
              <a:ext uri="{FF2B5EF4-FFF2-40B4-BE49-F238E27FC236}">
                <a16:creationId xmlns:a16="http://schemas.microsoft.com/office/drawing/2014/main" id="{4B5E6B7C-73AD-ED47-87EA-241C5E35BD61}"/>
              </a:ext>
            </a:extLst>
          </p:cNvPr>
          <p:cNvSpPr>
            <a:spLocks noGrp="1"/>
          </p:cNvSpPr>
          <p:nvPr>
            <p:ph sz="half" idx="1"/>
          </p:nvPr>
        </p:nvSpPr>
        <p:spPr>
          <a:xfrm>
            <a:off x="1584101" y="2133600"/>
            <a:ext cx="9311426" cy="3777622"/>
          </a:xfrm>
        </p:spPr>
        <p:txBody>
          <a:bodyPr>
            <a:normAutofit/>
          </a:bodyPr>
          <a:lstStyle/>
          <a:p>
            <a:pPr marL="0" algn="just">
              <a:spcBef>
                <a:spcPts val="0"/>
              </a:spcBef>
            </a:pPr>
            <a:r>
              <a:rPr lang="en-US" sz="1600" kern="100" dirty="0">
                <a:solidFill>
                  <a:schemeClr val="tx1">
                    <a:lumMod val="85000"/>
                    <a:lumOff val="15000"/>
                  </a:schemeClr>
                </a:solidFill>
                <a:ea typeface="Calibri" panose="020F0502020204030204" pitchFamily="34" charset="0"/>
              </a:rPr>
              <a:t>He  wrote : «</a:t>
            </a:r>
            <a:r>
              <a:rPr lang="en-US" sz="1600" dirty="0">
                <a:solidFill>
                  <a:schemeClr val="tx1">
                    <a:lumMod val="85000"/>
                    <a:lumOff val="15000"/>
                  </a:schemeClr>
                </a:solidFill>
              </a:rPr>
              <a:t>DESCARTES can thus be considered as the reference point for the "teaching" process because, if "Good sense is the best-distributed thing in the world" (1637-1965, p. 25), clear and distinct ideas are universal and impose themselves in a way, so all that's needed is to transmit them</a:t>
            </a:r>
            <a:r>
              <a:rPr lang="fr-FR" sz="1600" kern="100" dirty="0">
                <a:solidFill>
                  <a:schemeClr val="tx1">
                    <a:lumMod val="85000"/>
                    <a:lumOff val="15000"/>
                  </a:schemeClr>
                </a:solidFill>
                <a:ea typeface="Calibri" panose="020F0502020204030204" pitchFamily="34" charset="0"/>
              </a:rPr>
              <a:t>.) </a:t>
            </a:r>
          </a:p>
          <a:p>
            <a:pPr marL="0">
              <a:spcBef>
                <a:spcPts val="0"/>
              </a:spcBef>
            </a:pPr>
            <a:endParaRPr lang="fr-FR" kern="100" dirty="0">
              <a:solidFill>
                <a:schemeClr val="tx1">
                  <a:lumMod val="85000"/>
                  <a:lumOff val="15000"/>
                </a:schemeClr>
              </a:solidFill>
              <a:ea typeface="Calibri" panose="020F0502020204030204" pitchFamily="34" charset="0"/>
            </a:endParaRPr>
          </a:p>
          <a:p>
            <a:pPr marL="0" indent="0">
              <a:spcBef>
                <a:spcPts val="0"/>
              </a:spcBef>
              <a:buNone/>
            </a:pPr>
            <a:endParaRPr lang="fr-FR" kern="100" dirty="0">
              <a:solidFill>
                <a:schemeClr val="tx1">
                  <a:lumMod val="85000"/>
                  <a:lumOff val="15000"/>
                </a:schemeClr>
              </a:solidFill>
              <a:ea typeface="Calibri" panose="020F0502020204030204" pitchFamily="34" charset="0"/>
            </a:endParaRPr>
          </a:p>
          <a:p>
            <a:pPr marL="0" indent="0">
              <a:spcBef>
                <a:spcPts val="0"/>
              </a:spcBef>
              <a:buNone/>
            </a:pPr>
            <a:r>
              <a:rPr lang="fr-FR" sz="1200" kern="100" dirty="0">
                <a:solidFill>
                  <a:schemeClr val="tx1">
                    <a:lumMod val="85000"/>
                    <a:lumOff val="15000"/>
                  </a:schemeClr>
                </a:solidFill>
                <a:ea typeface="Calibri" panose="020F0502020204030204" pitchFamily="34" charset="0"/>
              </a:rPr>
              <a:t>Jean Houssay. Page 159-163. Théorie et pratiques de l'éducation scolaire (I) Le triangle pédagogique.</a:t>
            </a:r>
            <a:endParaRPr lang="ar-AE" sz="1200" kern="100" dirty="0">
              <a:solidFill>
                <a:schemeClr val="tx1">
                  <a:lumMod val="85000"/>
                  <a:lumOff val="15000"/>
                </a:schemeClr>
              </a:solidFill>
              <a:ea typeface="Calibri" panose="020F0502020204030204" pitchFamily="34" charset="0"/>
            </a:endParaRPr>
          </a:p>
          <a:p>
            <a:endParaRPr lang="en-US" dirty="0"/>
          </a:p>
        </p:txBody>
      </p:sp>
      <p:graphicFrame>
        <p:nvGraphicFramePr>
          <p:cNvPr id="8" name="Content Placeholder 7">
            <a:extLst>
              <a:ext uri="{FF2B5EF4-FFF2-40B4-BE49-F238E27FC236}">
                <a16:creationId xmlns:a16="http://schemas.microsoft.com/office/drawing/2014/main" id="{9626E424-59AC-D943-9CB7-2559AA235046}"/>
              </a:ext>
            </a:extLst>
          </p:cNvPr>
          <p:cNvGraphicFramePr>
            <a:graphicFrameLocks noGrp="1"/>
          </p:cNvGraphicFramePr>
          <p:nvPr>
            <p:ph sz="half" idx="2"/>
            <p:extLst>
              <p:ext uri="{D42A27DB-BD31-4B8C-83A1-F6EECF244321}">
                <p14:modId xmlns:p14="http://schemas.microsoft.com/office/powerpoint/2010/main" val="3527635331"/>
              </p:ext>
            </p:extLst>
          </p:nvPr>
        </p:nvGraphicFramePr>
        <p:xfrm>
          <a:off x="4018207" y="4572649"/>
          <a:ext cx="5576555" cy="1112520"/>
        </p:xfrm>
        <a:graphic>
          <a:graphicData uri="http://schemas.openxmlformats.org/drawingml/2006/table">
            <a:tbl>
              <a:tblPr firstRow="1" bandRow="1">
                <a:tableStyleId>{5C22544A-7EE6-4342-B048-85BDC9FD1C3A}</a:tableStyleId>
              </a:tblPr>
              <a:tblGrid>
                <a:gridCol w="1115311">
                  <a:extLst>
                    <a:ext uri="{9D8B030D-6E8A-4147-A177-3AD203B41FA5}">
                      <a16:colId xmlns:a16="http://schemas.microsoft.com/office/drawing/2014/main" val="1972326885"/>
                    </a:ext>
                  </a:extLst>
                </a:gridCol>
                <a:gridCol w="1115311">
                  <a:extLst>
                    <a:ext uri="{9D8B030D-6E8A-4147-A177-3AD203B41FA5}">
                      <a16:colId xmlns:a16="http://schemas.microsoft.com/office/drawing/2014/main" val="437654846"/>
                    </a:ext>
                  </a:extLst>
                </a:gridCol>
                <a:gridCol w="1115311">
                  <a:extLst>
                    <a:ext uri="{9D8B030D-6E8A-4147-A177-3AD203B41FA5}">
                      <a16:colId xmlns:a16="http://schemas.microsoft.com/office/drawing/2014/main" val="3423182729"/>
                    </a:ext>
                  </a:extLst>
                </a:gridCol>
                <a:gridCol w="1115311">
                  <a:extLst>
                    <a:ext uri="{9D8B030D-6E8A-4147-A177-3AD203B41FA5}">
                      <a16:colId xmlns:a16="http://schemas.microsoft.com/office/drawing/2014/main" val="3570311899"/>
                    </a:ext>
                  </a:extLst>
                </a:gridCol>
                <a:gridCol w="1115311">
                  <a:extLst>
                    <a:ext uri="{9D8B030D-6E8A-4147-A177-3AD203B41FA5}">
                      <a16:colId xmlns:a16="http://schemas.microsoft.com/office/drawing/2014/main" val="3351460299"/>
                    </a:ext>
                  </a:extLst>
                </a:gridCol>
              </a:tblGrid>
              <a:tr h="370840">
                <a:tc gridSpan="5">
                  <a:txBody>
                    <a:bodyPr/>
                    <a:lstStyle/>
                    <a:p>
                      <a:pPr algn="ctr"/>
                      <a:r>
                        <a:rPr lang="en-US" sz="1200" dirty="0"/>
                        <a:t>Jean </a:t>
                      </a:r>
                      <a:r>
                        <a:rPr lang="en-US" sz="1200" dirty="0" err="1"/>
                        <a:t>Houssaye’s</a:t>
                      </a:r>
                      <a:r>
                        <a:rPr lang="en-US" sz="1200" dirty="0"/>
                        <a:t>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3782865"/>
                  </a:ext>
                </a:extLst>
              </a:tr>
              <a:tr h="370840">
                <a:tc rowSpan="2">
                  <a:txBody>
                    <a:bodyPr/>
                    <a:lstStyle/>
                    <a:p>
                      <a:pPr algn="ctr"/>
                      <a:endParaRPr lang="en-US" sz="1200" dirty="0"/>
                    </a:p>
                    <a:p>
                      <a:pPr algn="ctr"/>
                      <a:r>
                        <a:rPr lang="en-US" sz="1200" dirty="0"/>
                        <a:t>TEXT &amp; THEORY</a:t>
                      </a:r>
                    </a:p>
                  </a:txBody>
                  <a:tcPr>
                    <a:solidFill>
                      <a:srgbClr val="F0E8E7"/>
                    </a:solidFill>
                  </a:tcPr>
                </a:tc>
                <a:tc>
                  <a:txBody>
                    <a:bodyPr/>
                    <a:lstStyle/>
                    <a:p>
                      <a:r>
                        <a:rPr lang="en-US" sz="1200" dirty="0"/>
                        <a:t>Unification</a:t>
                      </a:r>
                    </a:p>
                  </a:txBody>
                  <a:tcPr>
                    <a:solidFill>
                      <a:srgbClr val="00B050"/>
                    </a:solidFill>
                  </a:tcPr>
                </a:tc>
                <a:tc>
                  <a:txBody>
                    <a:bodyPr/>
                    <a:lstStyle/>
                    <a:p>
                      <a:r>
                        <a:rPr lang="en-US" sz="1200" dirty="0"/>
                        <a:t>Coexist</a:t>
                      </a:r>
                    </a:p>
                  </a:txBody>
                  <a:tcPr>
                    <a:solidFill>
                      <a:srgbClr val="0061E6"/>
                    </a:solidFill>
                  </a:tcPr>
                </a:tc>
                <a:tc>
                  <a:txBody>
                    <a:bodyPr/>
                    <a:lstStyle/>
                    <a:p>
                      <a:r>
                        <a:rPr lang="en-US" sz="1200" dirty="0"/>
                        <a:t>Conflict</a:t>
                      </a:r>
                    </a:p>
                  </a:txBody>
                  <a:tcPr>
                    <a:solidFill>
                      <a:srgbClr val="C00000"/>
                    </a:solidFill>
                  </a:tcPr>
                </a:tc>
                <a:tc>
                  <a:txBody>
                    <a:bodyPr/>
                    <a:lstStyle/>
                    <a:p>
                      <a:r>
                        <a:rPr lang="en-US" sz="1200" dirty="0"/>
                        <a:t>Isolation</a:t>
                      </a:r>
                    </a:p>
                  </a:txBody>
                  <a:tcPr>
                    <a:solidFill>
                      <a:srgbClr val="FFC000"/>
                    </a:solidFill>
                  </a:tcPr>
                </a:tc>
                <a:extLst>
                  <a:ext uri="{0D108BD9-81ED-4DB2-BD59-A6C34878D82A}">
                    <a16:rowId xmlns:a16="http://schemas.microsoft.com/office/drawing/2014/main" val="823835658"/>
                  </a:ext>
                </a:extLst>
              </a:tr>
              <a:tr h="370840">
                <a:tc vMerge="1">
                  <a:txBody>
                    <a:bodyPr/>
                    <a:lstStyle/>
                    <a:p>
                      <a:endParaRPr lang="en-US" sz="1200" dirty="0"/>
                    </a:p>
                  </a:txBody>
                  <a:tcPr>
                    <a:solidFill>
                      <a:schemeClr val="bg1">
                        <a:lumMod val="95000"/>
                      </a:schemeClr>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extLst>
                  <a:ext uri="{0D108BD9-81ED-4DB2-BD59-A6C34878D82A}">
                    <a16:rowId xmlns:a16="http://schemas.microsoft.com/office/drawing/2014/main" val="563208423"/>
                  </a:ext>
                </a:extLst>
              </a:tr>
            </a:tbl>
          </a:graphicData>
        </a:graphic>
      </p:graphicFrame>
      <p:pic>
        <p:nvPicPr>
          <p:cNvPr id="9" name="Graphic 8" descr="Checkmark">
            <a:extLst>
              <a:ext uri="{FF2B5EF4-FFF2-40B4-BE49-F238E27FC236}">
                <a16:creationId xmlns:a16="http://schemas.microsoft.com/office/drawing/2014/main" id="{F940E079-9B69-A947-992C-488216F2A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0781" y="5394737"/>
            <a:ext cx="215923" cy="249158"/>
          </a:xfrm>
          <a:prstGeom prst="rect">
            <a:avLst/>
          </a:prstGeom>
        </p:spPr>
      </p:pic>
    </p:spTree>
    <p:extLst>
      <p:ext uri="{BB962C8B-B14F-4D97-AF65-F5344CB8AC3E}">
        <p14:creationId xmlns:p14="http://schemas.microsoft.com/office/powerpoint/2010/main" val="216622150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76000">
              <a:schemeClr val="bg1"/>
            </a:gs>
            <a:gs pos="26000">
              <a:srgbClr val="FAF9F6"/>
            </a:gs>
            <a:gs pos="99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F5A8-A3D8-7043-A998-869AEB9122AE}"/>
              </a:ext>
            </a:extLst>
          </p:cNvPr>
          <p:cNvSpPr>
            <a:spLocks noGrp="1"/>
          </p:cNvSpPr>
          <p:nvPr>
            <p:ph type="title"/>
          </p:nvPr>
        </p:nvSpPr>
        <p:spPr>
          <a:xfrm>
            <a:off x="1712069" y="611951"/>
            <a:ext cx="9539624" cy="1280890"/>
          </a:xfrm>
        </p:spPr>
        <p:txBody>
          <a:bodyPr>
            <a:normAutofit/>
          </a:bodyPr>
          <a:lstStyle/>
          <a:p>
            <a:r>
              <a:rPr lang="en-US" sz="3200" dirty="0"/>
              <a:t>Is Jean </a:t>
            </a:r>
            <a:r>
              <a:rPr lang="en-US" sz="3200" dirty="0" err="1"/>
              <a:t>Houssaye’s</a:t>
            </a:r>
            <a:r>
              <a:rPr lang="en-US" sz="3200" dirty="0"/>
              <a:t> </a:t>
            </a:r>
            <a:br>
              <a:rPr lang="en-US" sz="3200" dirty="0"/>
            </a:br>
            <a:r>
              <a:rPr lang="en-US" sz="3200" dirty="0"/>
              <a:t>Educational </a:t>
            </a:r>
            <a:r>
              <a:rPr lang="en-US" sz="3200" dirty="0" err="1"/>
              <a:t>Trianlge</a:t>
            </a:r>
            <a:r>
              <a:rPr lang="en-US" sz="3200" dirty="0"/>
              <a:t> truly an ISU Unifying ?</a:t>
            </a:r>
          </a:p>
        </p:txBody>
      </p:sp>
      <p:sp>
        <p:nvSpPr>
          <p:cNvPr id="3" name="Content Placeholder 2">
            <a:extLst>
              <a:ext uri="{FF2B5EF4-FFF2-40B4-BE49-F238E27FC236}">
                <a16:creationId xmlns:a16="http://schemas.microsoft.com/office/drawing/2014/main" id="{68C1844E-219F-D540-8038-5AD0FC282103}"/>
              </a:ext>
            </a:extLst>
          </p:cNvPr>
          <p:cNvSpPr>
            <a:spLocks noGrp="1"/>
          </p:cNvSpPr>
          <p:nvPr>
            <p:ph sz="half" idx="1"/>
          </p:nvPr>
        </p:nvSpPr>
        <p:spPr>
          <a:xfrm>
            <a:off x="1206229" y="2434442"/>
            <a:ext cx="9539624" cy="3476780"/>
          </a:xfrm>
        </p:spPr>
        <p:txBody>
          <a:bodyPr>
            <a:normAutofit/>
          </a:bodyPr>
          <a:lstStyle/>
          <a:p>
            <a:pPr algn="just"/>
            <a:r>
              <a:rPr lang="en-US" sz="1600" dirty="0">
                <a:solidFill>
                  <a:schemeClr val="tx1">
                    <a:lumMod val="85000"/>
                    <a:lumOff val="15000"/>
                  </a:schemeClr>
                </a:solidFill>
              </a:rPr>
              <a:t>Despite his knowledge of and admiration for the universality of common sense in Descartes, ـJ. </a:t>
            </a:r>
            <a:r>
              <a:rPr lang="en-US" sz="1600" dirty="0" err="1">
                <a:solidFill>
                  <a:schemeClr val="tx1">
                    <a:lumMod val="85000"/>
                    <a:lumOff val="15000"/>
                  </a:schemeClr>
                </a:solidFill>
              </a:rPr>
              <a:t>Houssaye</a:t>
            </a:r>
            <a:r>
              <a:rPr lang="en-US" sz="1600" dirty="0">
                <a:solidFill>
                  <a:schemeClr val="tx1">
                    <a:lumMod val="85000"/>
                    <a:lumOff val="15000"/>
                  </a:schemeClr>
                </a:solidFill>
              </a:rPr>
              <a:t> in his curriculum for teaching philosophy in the French baccalaureate, he contentedly recommends teaching knowledge according to Western philosophy instead of embracing the diversity of world cultures as equals in sharing the logic of common sense. This results in the exclusive teaching of the history of Western philosophy for the BAC.</a:t>
            </a:r>
          </a:p>
          <a:p>
            <a:pPr marL="0" indent="0">
              <a:buNone/>
            </a:pPr>
            <a:r>
              <a:rPr lang="en-US" sz="1200" dirty="0">
                <a:solidFill>
                  <a:schemeClr val="tx1">
                    <a:lumMod val="85000"/>
                    <a:lumOff val="15000"/>
                  </a:schemeClr>
                </a:solidFill>
              </a:rPr>
              <a:t>See Jean Houssay. The Pedagogical Triangle. Page 160 EXAMPLE PHIL0 - KNOWLEDGE/GENERAL OBJECTIVE,</a:t>
            </a:r>
          </a:p>
          <a:p>
            <a:endParaRPr lang="en-US" dirty="0">
              <a:solidFill>
                <a:schemeClr val="tx1">
                  <a:lumMod val="85000"/>
                  <a:lumOff val="15000"/>
                </a:schemeClr>
              </a:solidFill>
            </a:endParaRPr>
          </a:p>
        </p:txBody>
      </p:sp>
      <p:graphicFrame>
        <p:nvGraphicFramePr>
          <p:cNvPr id="5" name="Table 4">
            <a:extLst>
              <a:ext uri="{FF2B5EF4-FFF2-40B4-BE49-F238E27FC236}">
                <a16:creationId xmlns:a16="http://schemas.microsoft.com/office/drawing/2014/main" id="{7F09A36B-A534-844B-A4DE-6D05850B1CA3}"/>
              </a:ext>
            </a:extLst>
          </p:cNvPr>
          <p:cNvGraphicFramePr>
            <a:graphicFrameLocks noGrp="1"/>
          </p:cNvGraphicFramePr>
          <p:nvPr>
            <p:extLst>
              <p:ext uri="{D42A27DB-BD31-4B8C-83A1-F6EECF244321}">
                <p14:modId xmlns:p14="http://schemas.microsoft.com/office/powerpoint/2010/main" val="3229944992"/>
              </p:ext>
            </p:extLst>
          </p:nvPr>
        </p:nvGraphicFramePr>
        <p:xfrm>
          <a:off x="3822858" y="4532769"/>
          <a:ext cx="3863535" cy="1290320"/>
        </p:xfrm>
        <a:graphic>
          <a:graphicData uri="http://schemas.openxmlformats.org/drawingml/2006/table">
            <a:tbl>
              <a:tblPr firstRow="1" bandRow="1">
                <a:tableStyleId>{5C22544A-7EE6-4342-B048-85BDC9FD1C3A}</a:tableStyleId>
              </a:tblPr>
              <a:tblGrid>
                <a:gridCol w="949254">
                  <a:extLst>
                    <a:ext uri="{9D8B030D-6E8A-4147-A177-3AD203B41FA5}">
                      <a16:colId xmlns:a16="http://schemas.microsoft.com/office/drawing/2014/main" val="3749497810"/>
                    </a:ext>
                  </a:extLst>
                </a:gridCol>
                <a:gridCol w="1301810">
                  <a:extLst>
                    <a:ext uri="{9D8B030D-6E8A-4147-A177-3AD203B41FA5}">
                      <a16:colId xmlns:a16="http://schemas.microsoft.com/office/drawing/2014/main" val="2654706097"/>
                    </a:ext>
                  </a:extLst>
                </a:gridCol>
                <a:gridCol w="1612471">
                  <a:extLst>
                    <a:ext uri="{9D8B030D-6E8A-4147-A177-3AD203B41FA5}">
                      <a16:colId xmlns:a16="http://schemas.microsoft.com/office/drawing/2014/main" val="2101188558"/>
                    </a:ext>
                  </a:extLst>
                </a:gridCol>
              </a:tblGrid>
              <a:tr h="370840">
                <a:tc gridSpan="3">
                  <a:txBody>
                    <a:bodyPr/>
                    <a:lstStyle/>
                    <a:p>
                      <a:pPr algn="ctr"/>
                      <a:r>
                        <a:rPr lang="en-US" sz="1200" dirty="0"/>
                        <a:t>Jean </a:t>
                      </a:r>
                      <a:r>
                        <a:rPr lang="en-US" sz="1200" dirty="0" err="1"/>
                        <a:t>Houssaye’s</a:t>
                      </a:r>
                      <a:r>
                        <a:rPr lang="en-US" sz="1200" dirty="0"/>
                        <a:t> GENERAL ISU</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67654933"/>
                  </a:ext>
                </a:extLst>
              </a:tr>
              <a:tr h="370840">
                <a:tc gridSpan="3">
                  <a:txBody>
                    <a:bodyPr/>
                    <a:lstStyle/>
                    <a:p>
                      <a:pPr algn="ctr"/>
                      <a:r>
                        <a:rPr lang="en-US" sz="1200" b="0" dirty="0"/>
                        <a:t>NESTED UNIFYING</a:t>
                      </a:r>
                    </a:p>
                  </a:txBody>
                  <a:tcPr>
                    <a:solidFill>
                      <a:srgbClr val="00B050"/>
                    </a:solidFill>
                  </a:tcPr>
                </a:tc>
                <a:tc hMerge="1">
                  <a:txBody>
                    <a:bodyPr/>
                    <a:lstStyle/>
                    <a:p>
                      <a:endParaRPr lang="en-US" sz="1200" dirty="0"/>
                    </a:p>
                  </a:txBody>
                  <a:tcPr>
                    <a:solidFill>
                      <a:srgbClr val="0061E6"/>
                    </a:solidFill>
                  </a:tcPr>
                </a:tc>
                <a:tc hMerge="1">
                  <a:txBody>
                    <a:bodyPr/>
                    <a:lstStyle/>
                    <a:p>
                      <a:endParaRPr lang="en-US"/>
                    </a:p>
                  </a:txBody>
                  <a:tcPr/>
                </a:tc>
                <a:extLst>
                  <a:ext uri="{0D108BD9-81ED-4DB2-BD59-A6C34878D82A}">
                    <a16:rowId xmlns:a16="http://schemas.microsoft.com/office/drawing/2014/main" val="647283504"/>
                  </a:ext>
                </a:extLst>
              </a:tr>
              <a:tr h="185420">
                <a:tc rowSpan="2">
                  <a:txBody>
                    <a:bodyPr/>
                    <a:lstStyle/>
                    <a:p>
                      <a:pPr algn="ctr"/>
                      <a:endParaRPr lang="en-US" sz="1200" b="0" dirty="0"/>
                    </a:p>
                    <a:p>
                      <a:pPr algn="ctr"/>
                      <a:r>
                        <a:rPr lang="en-US" sz="1200" b="0" dirty="0"/>
                        <a:t>THEORY</a:t>
                      </a:r>
                    </a:p>
                  </a:txBody>
                  <a:tcPr/>
                </a:tc>
                <a:tc>
                  <a:txBody>
                    <a:bodyPr/>
                    <a:lstStyle/>
                    <a:p>
                      <a:r>
                        <a:rPr lang="en-US" sz="1200" b="0" dirty="0"/>
                        <a:t>Conflicting</a:t>
                      </a:r>
                    </a:p>
                  </a:txBody>
                  <a:tcPr>
                    <a:solidFill>
                      <a:srgbClr val="C00000"/>
                    </a:solidFill>
                  </a:tcPr>
                </a:tc>
                <a:tc>
                  <a:txBody>
                    <a:bodyPr/>
                    <a:lstStyle/>
                    <a:p>
                      <a:r>
                        <a:rPr lang="en-US" sz="1200" b="0" dirty="0"/>
                        <a:t>Unification</a:t>
                      </a:r>
                    </a:p>
                  </a:txBody>
                  <a:tcPr/>
                </a:tc>
                <a:extLst>
                  <a:ext uri="{0D108BD9-81ED-4DB2-BD59-A6C34878D82A}">
                    <a16:rowId xmlns:a16="http://schemas.microsoft.com/office/drawing/2014/main" val="1653553828"/>
                  </a:ext>
                </a:extLst>
              </a:tr>
              <a:tr h="185420">
                <a:tc vMerge="1">
                  <a:txBody>
                    <a:bodyPr/>
                    <a:lstStyle/>
                    <a:p>
                      <a:endParaRPr lang="en-US"/>
                    </a:p>
                  </a:txBody>
                  <a:tcPr/>
                </a:tc>
                <a:tc>
                  <a:txBody>
                    <a:bodyPr/>
                    <a:lstStyle/>
                    <a:p>
                      <a:r>
                        <a:rPr lang="en-US" sz="1200" b="0" dirty="0"/>
                        <a:t>Isolation</a:t>
                      </a:r>
                    </a:p>
                  </a:txBody>
                  <a:tcPr>
                    <a:solidFill>
                      <a:srgbClr val="F0E8E7"/>
                    </a:solidFill>
                  </a:tcPr>
                </a:tc>
                <a:tc>
                  <a:txBody>
                    <a:bodyPr/>
                    <a:lstStyle/>
                    <a:p>
                      <a:r>
                        <a:rPr lang="en-US" sz="1200" b="0" dirty="0"/>
                        <a:t>Coexisting</a:t>
                      </a:r>
                    </a:p>
                  </a:txBody>
                  <a:tcPr>
                    <a:solidFill>
                      <a:srgbClr val="F0E8E7"/>
                    </a:solidFill>
                  </a:tcPr>
                </a:tc>
                <a:extLst>
                  <a:ext uri="{0D108BD9-81ED-4DB2-BD59-A6C34878D82A}">
                    <a16:rowId xmlns:a16="http://schemas.microsoft.com/office/drawing/2014/main" val="783040812"/>
                  </a:ext>
                </a:extLst>
              </a:tr>
            </a:tbl>
          </a:graphicData>
        </a:graphic>
      </p:graphicFrame>
      <p:pic>
        <p:nvPicPr>
          <p:cNvPr id="11" name="Graphic 10" descr="Checkmark">
            <a:extLst>
              <a:ext uri="{FF2B5EF4-FFF2-40B4-BE49-F238E27FC236}">
                <a16:creationId xmlns:a16="http://schemas.microsoft.com/office/drawing/2014/main" id="{257F1232-6A3E-6644-8F26-3665B501D8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1021" y="5325701"/>
            <a:ext cx="215020" cy="215020"/>
          </a:xfrm>
          <a:prstGeom prst="rect">
            <a:avLst/>
          </a:prstGeom>
        </p:spPr>
      </p:pic>
    </p:spTree>
    <p:extLst>
      <p:ext uri="{BB962C8B-B14F-4D97-AF65-F5344CB8AC3E}">
        <p14:creationId xmlns:p14="http://schemas.microsoft.com/office/powerpoint/2010/main" val="37424666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1"/>
            </a:gs>
            <a:gs pos="7600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984A-1BB4-6E4D-AFF9-46165516E1D8}"/>
              </a:ext>
            </a:extLst>
          </p:cNvPr>
          <p:cNvSpPr>
            <a:spLocks noGrp="1"/>
          </p:cNvSpPr>
          <p:nvPr>
            <p:ph type="title"/>
          </p:nvPr>
        </p:nvSpPr>
        <p:spPr>
          <a:xfrm>
            <a:off x="1805049" y="629391"/>
            <a:ext cx="9863210" cy="758711"/>
          </a:xfrm>
        </p:spPr>
        <p:txBody>
          <a:bodyPr>
            <a:normAutofit fontScale="90000"/>
          </a:bodyPr>
          <a:lstStyle/>
          <a:p>
            <a:r>
              <a:rPr lang="fr-FR" sz="3100" dirty="0"/>
              <a:t>General ISU</a:t>
            </a:r>
            <a:r>
              <a:rPr lang="en-US" sz="3100" dirty="0"/>
              <a:t> Square #3</a:t>
            </a:r>
            <a:r>
              <a:rPr lang="fr-FR" sz="3100" dirty="0"/>
              <a:t> = Coexistence</a:t>
            </a:r>
            <a:br>
              <a:rPr lang="fr-FR" b="1" dirty="0"/>
            </a:br>
            <a:r>
              <a:rPr lang="fr-FR" sz="1800" dirty="0"/>
              <a:t>ex. </a:t>
            </a:r>
            <a:r>
              <a:rPr lang="en-US" sz="1800" dirty="0">
                <a:ea typeface="Times New Roman" panose="02020603050405020304" pitchFamily="18" charset="0"/>
              </a:rPr>
              <a:t>UNESCO  Towards a common-sense law for the future of education</a:t>
            </a:r>
            <a:endParaRPr lang="en-US" sz="1800" dirty="0"/>
          </a:p>
        </p:txBody>
      </p:sp>
      <p:sp>
        <p:nvSpPr>
          <p:cNvPr id="3" name="Content Placeholder 2">
            <a:extLst>
              <a:ext uri="{FF2B5EF4-FFF2-40B4-BE49-F238E27FC236}">
                <a16:creationId xmlns:a16="http://schemas.microsoft.com/office/drawing/2014/main" id="{298BAE92-921B-F647-91D6-9792AFD589B3}"/>
              </a:ext>
            </a:extLst>
          </p:cNvPr>
          <p:cNvSpPr>
            <a:spLocks noGrp="1"/>
          </p:cNvSpPr>
          <p:nvPr>
            <p:ph sz="half" idx="1"/>
          </p:nvPr>
        </p:nvSpPr>
        <p:spPr>
          <a:xfrm>
            <a:off x="1591294" y="1543792"/>
            <a:ext cx="9677720" cy="2191082"/>
          </a:xfrm>
        </p:spPr>
        <p:txBody>
          <a:bodyPr>
            <a:noAutofit/>
          </a:bodyPr>
          <a:lstStyle/>
          <a:p>
            <a:pPr marL="0" indent="0">
              <a:spcBef>
                <a:spcPts val="0"/>
              </a:spcBef>
              <a:buNone/>
            </a:pPr>
            <a:endParaRPr lang="en-US" sz="1600" dirty="0">
              <a:solidFill>
                <a:schemeClr val="tx1">
                  <a:lumMod val="85000"/>
                  <a:lumOff val="15000"/>
                </a:schemeClr>
              </a:solidFill>
              <a:ea typeface="Times New Roman" panose="02020603050405020304" pitchFamily="18" charset="0"/>
            </a:endParaRPr>
          </a:p>
          <a:p>
            <a:pPr marL="0" indent="0" algn="just">
              <a:spcBef>
                <a:spcPts val="0"/>
              </a:spcBef>
              <a:buNone/>
            </a:pPr>
            <a:r>
              <a:rPr lang="en-US" sz="1400" dirty="0">
                <a:solidFill>
                  <a:schemeClr val="tx1">
                    <a:lumMod val="85000"/>
                    <a:lumOff val="15000"/>
                  </a:schemeClr>
                </a:solidFill>
                <a:ea typeface="Times New Roman" panose="02020603050405020304" pitchFamily="18" charset="0"/>
              </a:rPr>
              <a:t>Although UNESCO is a well-known international organization that has allocated budgets among the highest levels of education globally, but that has also had political and administrative conflicts, causing powerful countries like the United States of America to withdraw from the organization and cease their contributions. It is important to recognize UNESCO's achievements, including preserving world heritage sites and implementing programs such as the global citizenship program10 to assist poor countries in developing their educational programs. </a:t>
            </a:r>
          </a:p>
          <a:p>
            <a:pPr marL="0" indent="0" algn="just">
              <a:spcBef>
                <a:spcPts val="0"/>
              </a:spcBef>
              <a:buNone/>
            </a:pPr>
            <a:r>
              <a:rPr lang="en-US" sz="1400" dirty="0">
                <a:solidFill>
                  <a:schemeClr val="tx1">
                    <a:lumMod val="85000"/>
                    <a:lumOff val="15000"/>
                  </a:schemeClr>
                </a:solidFill>
                <a:ea typeface="Times New Roman" panose="02020603050405020304" pitchFamily="18" charset="0"/>
              </a:rPr>
              <a:t>However, despite holding hundreds and thousands of seminars and publishing dozens if not hundreds of educational research articles since its founding in 1946, </a:t>
            </a:r>
            <a:r>
              <a:rPr lang="en-US" sz="1400" b="1" dirty="0">
                <a:solidFill>
                  <a:schemeClr val="tx1">
                    <a:lumMod val="85000"/>
                    <a:lumOff val="15000"/>
                  </a:schemeClr>
                </a:solidFill>
                <a:ea typeface="Times New Roman" panose="02020603050405020304" pitchFamily="18" charset="0"/>
              </a:rPr>
              <a:t>we found a lack as an exact term of ‘common-sense’ or of a conceptacle reference to the universal common-sense laws</a:t>
            </a:r>
            <a:r>
              <a:rPr lang="en-US" sz="1400" dirty="0">
                <a:solidFill>
                  <a:schemeClr val="tx1">
                    <a:lumMod val="85000"/>
                    <a:lumOff val="15000"/>
                  </a:schemeClr>
                </a:solidFill>
                <a:ea typeface="Times New Roman" panose="02020603050405020304" pitchFamily="18" charset="0"/>
              </a:rPr>
              <a:t>. As well as, a </a:t>
            </a:r>
            <a:r>
              <a:rPr lang="en-US" sz="1400" b="1" dirty="0">
                <a:solidFill>
                  <a:schemeClr val="tx1">
                    <a:lumMod val="85000"/>
                    <a:lumOff val="15000"/>
                  </a:schemeClr>
                </a:solidFill>
                <a:ea typeface="Times New Roman" panose="02020603050405020304" pitchFamily="18" charset="0"/>
              </a:rPr>
              <a:t>clear absence in presenting any concrete plans toward any academic research to discover the roots of the educational laws from a formative and normative educational background</a:t>
            </a:r>
            <a:r>
              <a:rPr lang="en-US" sz="1400" dirty="0">
                <a:solidFill>
                  <a:schemeClr val="tx1">
                    <a:lumMod val="85000"/>
                    <a:lumOff val="15000"/>
                  </a:schemeClr>
                </a:solidFill>
                <a:ea typeface="Times New Roman" panose="02020603050405020304" pitchFamily="18" charset="0"/>
              </a:rPr>
              <a:t>, meanwhile it does not negate their openness to it.</a:t>
            </a:r>
          </a:p>
          <a:p>
            <a:pPr marL="0" indent="0" algn="just">
              <a:spcBef>
                <a:spcPts val="0"/>
              </a:spcBef>
              <a:buNone/>
            </a:pPr>
            <a:endParaRPr lang="en-US" sz="1400" dirty="0">
              <a:solidFill>
                <a:schemeClr val="tx1">
                  <a:lumMod val="85000"/>
                  <a:lumOff val="15000"/>
                </a:schemeClr>
              </a:solidFill>
            </a:endParaRPr>
          </a:p>
          <a:p>
            <a:pPr algn="just">
              <a:buFont typeface="Wingdings" pitchFamily="2" charset="2"/>
              <a:buChar char="ü"/>
            </a:pPr>
            <a:r>
              <a:rPr lang="en-US" sz="1400" dirty="0">
                <a:solidFill>
                  <a:schemeClr val="tx1"/>
                </a:solidFill>
              </a:rPr>
              <a:t>Weak openness or non-opposition to the expression of universal common sense.</a:t>
            </a:r>
          </a:p>
          <a:p>
            <a:pPr algn="just">
              <a:buFont typeface="Wingdings" pitchFamily="2" charset="2"/>
              <a:buChar char="ü"/>
            </a:pPr>
            <a:r>
              <a:rPr lang="en-US" sz="1400" dirty="0">
                <a:solidFill>
                  <a:schemeClr val="tx1"/>
                </a:solidFill>
              </a:rPr>
              <a:t>Openness to critical thinking and diversity but not fully up to date in specialty .</a:t>
            </a:r>
            <a:endParaRPr lang="en-AE" sz="1400">
              <a:latin typeface="Calibri" panose="020F0502020204030204" pitchFamily="34" charset="0"/>
              <a:ea typeface="Times New Roman" panose="02020603050405020304" pitchFamily="18" charset="0"/>
              <a:cs typeface="Arial" panose="020B0604020202020204" pitchFamily="34" charset="0"/>
            </a:endParaRPr>
          </a:p>
          <a:p>
            <a:pPr marL="0" indent="0" algn="just">
              <a:spcBef>
                <a:spcPts val="0"/>
              </a:spcBef>
              <a:buNone/>
            </a:pPr>
            <a:endParaRPr lang="en-US" sz="1600" dirty="0"/>
          </a:p>
        </p:txBody>
      </p:sp>
      <p:graphicFrame>
        <p:nvGraphicFramePr>
          <p:cNvPr id="5" name="Content Placeholder 4">
            <a:extLst>
              <a:ext uri="{FF2B5EF4-FFF2-40B4-BE49-F238E27FC236}">
                <a16:creationId xmlns:a16="http://schemas.microsoft.com/office/drawing/2014/main" id="{490DFB03-3D79-E24C-B325-C10C76405ADA}"/>
              </a:ext>
            </a:extLst>
          </p:cNvPr>
          <p:cNvGraphicFramePr>
            <a:graphicFrameLocks noGrp="1"/>
          </p:cNvGraphicFramePr>
          <p:nvPr>
            <p:ph sz="half" idx="2"/>
            <p:extLst>
              <p:ext uri="{D42A27DB-BD31-4B8C-83A1-F6EECF244321}">
                <p14:modId xmlns:p14="http://schemas.microsoft.com/office/powerpoint/2010/main" val="3407579659"/>
              </p:ext>
            </p:extLst>
          </p:nvPr>
        </p:nvGraphicFramePr>
        <p:xfrm>
          <a:off x="2237969" y="5341192"/>
          <a:ext cx="7185044" cy="1025663"/>
        </p:xfrm>
        <a:graphic>
          <a:graphicData uri="http://schemas.openxmlformats.org/drawingml/2006/table">
            <a:tbl>
              <a:tblPr firstRow="1" bandRow="1">
                <a:tableStyleId>{5C22544A-7EE6-4342-B048-85BDC9FD1C3A}</a:tableStyleId>
              </a:tblPr>
              <a:tblGrid>
                <a:gridCol w="1375860">
                  <a:extLst>
                    <a:ext uri="{9D8B030D-6E8A-4147-A177-3AD203B41FA5}">
                      <a16:colId xmlns:a16="http://schemas.microsoft.com/office/drawing/2014/main" val="3397125350"/>
                    </a:ext>
                  </a:extLst>
                </a:gridCol>
                <a:gridCol w="1498157">
                  <a:extLst>
                    <a:ext uri="{9D8B030D-6E8A-4147-A177-3AD203B41FA5}">
                      <a16:colId xmlns:a16="http://schemas.microsoft.com/office/drawing/2014/main" val="2674839127"/>
                    </a:ext>
                  </a:extLst>
                </a:gridCol>
                <a:gridCol w="1437009">
                  <a:extLst>
                    <a:ext uri="{9D8B030D-6E8A-4147-A177-3AD203B41FA5}">
                      <a16:colId xmlns:a16="http://schemas.microsoft.com/office/drawing/2014/main" val="37802018"/>
                    </a:ext>
                  </a:extLst>
                </a:gridCol>
                <a:gridCol w="1437009">
                  <a:extLst>
                    <a:ext uri="{9D8B030D-6E8A-4147-A177-3AD203B41FA5}">
                      <a16:colId xmlns:a16="http://schemas.microsoft.com/office/drawing/2014/main" val="330983187"/>
                    </a:ext>
                  </a:extLst>
                </a:gridCol>
                <a:gridCol w="1437009">
                  <a:extLst>
                    <a:ext uri="{9D8B030D-6E8A-4147-A177-3AD203B41FA5}">
                      <a16:colId xmlns:a16="http://schemas.microsoft.com/office/drawing/2014/main" val="2381509378"/>
                    </a:ext>
                  </a:extLst>
                </a:gridCol>
              </a:tblGrid>
              <a:tr h="204438">
                <a:tc gridSpan="5">
                  <a:txBody>
                    <a:bodyPr/>
                    <a:lstStyle/>
                    <a:p>
                      <a:pPr algn="ctr"/>
                      <a:r>
                        <a:rPr lang="en-US" sz="1200" dirty="0"/>
                        <a:t>UNESCO’s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74976469"/>
                  </a:ext>
                </a:extLst>
              </a:tr>
              <a:tr h="204438">
                <a:tc rowSpan="2">
                  <a:txBody>
                    <a:bodyPr/>
                    <a:lstStyle/>
                    <a:p>
                      <a:pPr algn="ctr"/>
                      <a:endParaRPr lang="en-US" sz="1200" dirty="0"/>
                    </a:p>
                    <a:p>
                      <a:pPr algn="ctr"/>
                      <a:r>
                        <a:rPr lang="en-US" sz="1200" dirty="0"/>
                        <a:t>PRACTICE &amp; ORGANIZATION</a:t>
                      </a:r>
                    </a:p>
                  </a:txBody>
                  <a:tcPr>
                    <a:solidFill>
                      <a:srgbClr val="F0E8E7"/>
                    </a:solidFill>
                  </a:tcPr>
                </a:tc>
                <a:tc>
                  <a:txBody>
                    <a:bodyPr/>
                    <a:lstStyle/>
                    <a:p>
                      <a:r>
                        <a:rPr lang="en-US" sz="1200" dirty="0"/>
                        <a:t>Unifying</a:t>
                      </a:r>
                    </a:p>
                  </a:txBody>
                  <a:tcPr>
                    <a:solidFill>
                      <a:srgbClr val="00B050"/>
                    </a:solidFill>
                  </a:tcPr>
                </a:tc>
                <a:tc>
                  <a:txBody>
                    <a:bodyPr/>
                    <a:lstStyle/>
                    <a:p>
                      <a:r>
                        <a:rPr lang="en-US" sz="1200" dirty="0"/>
                        <a:t>Coexisting</a:t>
                      </a:r>
                    </a:p>
                  </a:txBody>
                  <a:tcPr>
                    <a:solidFill>
                      <a:srgbClr val="0061E6"/>
                    </a:solidFill>
                  </a:tcPr>
                </a:tc>
                <a:tc>
                  <a:txBody>
                    <a:bodyPr/>
                    <a:lstStyle/>
                    <a:p>
                      <a:r>
                        <a:rPr lang="en-US" sz="1200" dirty="0"/>
                        <a:t>Conflicting</a:t>
                      </a:r>
                    </a:p>
                  </a:txBody>
                  <a:tcPr>
                    <a:solidFill>
                      <a:srgbClr val="C00000"/>
                    </a:solidFill>
                  </a:tcPr>
                </a:tc>
                <a:tc>
                  <a:txBody>
                    <a:bodyPr/>
                    <a:lstStyle/>
                    <a:p>
                      <a:r>
                        <a:rPr lang="en-US" sz="1200" dirty="0"/>
                        <a:t>Isolation</a:t>
                      </a:r>
                    </a:p>
                  </a:txBody>
                  <a:tcPr>
                    <a:solidFill>
                      <a:srgbClr val="FFC000"/>
                    </a:solidFill>
                  </a:tcPr>
                </a:tc>
                <a:extLst>
                  <a:ext uri="{0D108BD9-81ED-4DB2-BD59-A6C34878D82A}">
                    <a16:rowId xmlns:a16="http://schemas.microsoft.com/office/drawing/2014/main" val="2141229303"/>
                  </a:ext>
                </a:extLst>
              </a:tr>
              <a:tr h="477023">
                <a:tc vMerge="1">
                  <a:txBody>
                    <a:bodyPr/>
                    <a:lstStyle/>
                    <a:p>
                      <a:endParaRPr lang="en-US" sz="1200" dirty="0"/>
                    </a:p>
                  </a:txBody>
                  <a:tcPr>
                    <a:solidFill>
                      <a:schemeClr val="bg1">
                        <a:lumMod val="95000"/>
                      </a:schemeClr>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extLst>
                  <a:ext uri="{0D108BD9-81ED-4DB2-BD59-A6C34878D82A}">
                    <a16:rowId xmlns:a16="http://schemas.microsoft.com/office/drawing/2014/main" val="3328267525"/>
                  </a:ext>
                </a:extLst>
              </a:tr>
            </a:tbl>
          </a:graphicData>
        </a:graphic>
      </p:graphicFrame>
      <p:pic>
        <p:nvPicPr>
          <p:cNvPr id="6" name="Graphic 5" descr="Checkmark">
            <a:extLst>
              <a:ext uri="{FF2B5EF4-FFF2-40B4-BE49-F238E27FC236}">
                <a16:creationId xmlns:a16="http://schemas.microsoft.com/office/drawing/2014/main" id="{546213E0-CB2D-294A-9A5B-333FFC6B62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78" y="5995582"/>
            <a:ext cx="271213" cy="233027"/>
          </a:xfrm>
          <a:prstGeom prst="rect">
            <a:avLst/>
          </a:prstGeom>
        </p:spPr>
      </p:pic>
    </p:spTree>
    <p:extLst>
      <p:ext uri="{BB962C8B-B14F-4D97-AF65-F5344CB8AC3E}">
        <p14:creationId xmlns:p14="http://schemas.microsoft.com/office/powerpoint/2010/main" val="391849333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7226-B09A-4F47-A819-D7E5539F021C}"/>
              </a:ext>
            </a:extLst>
          </p:cNvPr>
          <p:cNvSpPr>
            <a:spLocks noGrp="1"/>
          </p:cNvSpPr>
          <p:nvPr>
            <p:ph type="title"/>
          </p:nvPr>
        </p:nvSpPr>
        <p:spPr>
          <a:xfrm>
            <a:off x="1611517" y="805758"/>
            <a:ext cx="9893096" cy="1099242"/>
          </a:xfrm>
        </p:spPr>
        <p:txBody>
          <a:bodyPr>
            <a:normAutofit/>
          </a:bodyPr>
          <a:lstStyle/>
          <a:p>
            <a:r>
              <a:rPr lang="en-US" sz="3200" dirty="0"/>
              <a:t> UNESCO Nested ISU Coexisting </a:t>
            </a:r>
          </a:p>
        </p:txBody>
      </p:sp>
      <p:sp>
        <p:nvSpPr>
          <p:cNvPr id="3" name="Content Placeholder 2">
            <a:extLst>
              <a:ext uri="{FF2B5EF4-FFF2-40B4-BE49-F238E27FC236}">
                <a16:creationId xmlns:a16="http://schemas.microsoft.com/office/drawing/2014/main" id="{6AEBC3E3-0AAE-0A4B-867F-B75E59F0B46D}"/>
              </a:ext>
            </a:extLst>
          </p:cNvPr>
          <p:cNvSpPr>
            <a:spLocks noGrp="1"/>
          </p:cNvSpPr>
          <p:nvPr>
            <p:ph sz="half" idx="1"/>
          </p:nvPr>
        </p:nvSpPr>
        <p:spPr>
          <a:xfrm>
            <a:off x="1318161" y="1905000"/>
            <a:ext cx="9778587" cy="3628333"/>
          </a:xfrm>
        </p:spPr>
        <p:txBody>
          <a:bodyPr>
            <a:normAutofit/>
          </a:bodyPr>
          <a:lstStyle/>
          <a:p>
            <a:pPr algn="justLow"/>
            <a:r>
              <a:rPr lang="en-US" sz="1600" dirty="0"/>
              <a:t>It is evident to everyone who has reviewed this presentation and followed UNESCO's activities that UNESCO is lagging behind at least half a century in the cognitive of the </a:t>
            </a:r>
            <a:r>
              <a:rPr lang="en-US" sz="1600" i="1" dirty="0" err="1"/>
              <a:t>Hayawic</a:t>
            </a:r>
            <a:r>
              <a:rPr lang="en-US" sz="1600" i="1" dirty="0"/>
              <a:t> Vital Theory </a:t>
            </a:r>
            <a:r>
              <a:rPr lang="en-US" sz="1600" dirty="0"/>
              <a:t>and in the </a:t>
            </a:r>
            <a:r>
              <a:rPr lang="en-US" sz="1600" i="1" dirty="0"/>
              <a:t>Vital </a:t>
            </a:r>
            <a:r>
              <a:rPr lang="en-US" sz="1600" i="1" dirty="0" err="1"/>
              <a:t>Hayawic</a:t>
            </a:r>
            <a:r>
              <a:rPr lang="en-US" sz="1600" i="1" dirty="0"/>
              <a:t> Education</a:t>
            </a:r>
            <a:r>
              <a:rPr lang="en-US" sz="1600" dirty="0"/>
              <a:t> application. This can be justified as UNESCO is an organization of states and governments therefore</a:t>
            </a:r>
            <a:r>
              <a:rPr lang="en-US" sz="1600" b="1" dirty="0"/>
              <a:t>, it does not welcome opposing thinkers to their governmental members of UNESCO, unless they are supported by other influential countries within UNESCO. </a:t>
            </a:r>
          </a:p>
          <a:p>
            <a:pPr algn="justLow"/>
            <a:r>
              <a:rPr lang="en-US" sz="1600" dirty="0"/>
              <a:t>Hence, the absence of any impact for example of the name of such Raiek </a:t>
            </a:r>
            <a:r>
              <a:rPr lang="en-US" sz="1600" dirty="0" err="1"/>
              <a:t>Alnakari</a:t>
            </a:r>
            <a:r>
              <a:rPr lang="en-US" sz="1600" dirty="0"/>
              <a:t> or the other researchers of the Damascus School, over more than 60 years since the appearance of their work, have not had any recognition, is not surprising but rather an indicator that the UNESCO’s is not a unifying  organization for the least nor an up to the state of the art as it may have been known for.</a:t>
            </a:r>
          </a:p>
          <a:p>
            <a:pPr algn="justLow"/>
            <a:endParaRPr lang="en-US" sz="1600" dirty="0"/>
          </a:p>
          <a:p>
            <a:pPr algn="justLow"/>
            <a:endParaRPr lang="en-US" sz="1600" dirty="0"/>
          </a:p>
        </p:txBody>
      </p:sp>
      <p:graphicFrame>
        <p:nvGraphicFramePr>
          <p:cNvPr id="7" name="Table 6">
            <a:extLst>
              <a:ext uri="{FF2B5EF4-FFF2-40B4-BE49-F238E27FC236}">
                <a16:creationId xmlns:a16="http://schemas.microsoft.com/office/drawing/2014/main" id="{2E2F0CD4-97F8-F84B-9D84-6BFD3C0CEFC3}"/>
              </a:ext>
            </a:extLst>
          </p:cNvPr>
          <p:cNvGraphicFramePr>
            <a:graphicFrameLocks noGrp="1"/>
          </p:cNvGraphicFramePr>
          <p:nvPr>
            <p:extLst>
              <p:ext uri="{D42A27DB-BD31-4B8C-83A1-F6EECF244321}">
                <p14:modId xmlns:p14="http://schemas.microsoft.com/office/powerpoint/2010/main" val="3586206834"/>
              </p:ext>
            </p:extLst>
          </p:nvPr>
        </p:nvGraphicFramePr>
        <p:xfrm>
          <a:off x="3148102" y="4881209"/>
          <a:ext cx="5366049" cy="1304247"/>
        </p:xfrm>
        <a:graphic>
          <a:graphicData uri="http://schemas.openxmlformats.org/drawingml/2006/table">
            <a:tbl>
              <a:tblPr firstRow="1" bandRow="1">
                <a:tableStyleId>{5C22544A-7EE6-4342-B048-85BDC9FD1C3A}</a:tableStyleId>
              </a:tblPr>
              <a:tblGrid>
                <a:gridCol w="1318415">
                  <a:extLst>
                    <a:ext uri="{9D8B030D-6E8A-4147-A177-3AD203B41FA5}">
                      <a16:colId xmlns:a16="http://schemas.microsoft.com/office/drawing/2014/main" val="3749497810"/>
                    </a:ext>
                  </a:extLst>
                </a:gridCol>
                <a:gridCol w="1808079">
                  <a:extLst>
                    <a:ext uri="{9D8B030D-6E8A-4147-A177-3AD203B41FA5}">
                      <a16:colId xmlns:a16="http://schemas.microsoft.com/office/drawing/2014/main" val="2654706097"/>
                    </a:ext>
                  </a:extLst>
                </a:gridCol>
                <a:gridCol w="2239555">
                  <a:extLst>
                    <a:ext uri="{9D8B030D-6E8A-4147-A177-3AD203B41FA5}">
                      <a16:colId xmlns:a16="http://schemas.microsoft.com/office/drawing/2014/main" val="2101188558"/>
                    </a:ext>
                  </a:extLst>
                </a:gridCol>
              </a:tblGrid>
              <a:tr h="336652">
                <a:tc gridSpan="3">
                  <a:txBody>
                    <a:bodyPr/>
                    <a:lstStyle/>
                    <a:p>
                      <a:pPr algn="ctr"/>
                      <a:r>
                        <a:rPr lang="en-US" sz="1200" dirty="0"/>
                        <a:t>UNESCO’s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67654933"/>
                  </a:ext>
                </a:extLst>
              </a:tr>
              <a:tr h="277823">
                <a:tc gridSpan="3">
                  <a:txBody>
                    <a:bodyPr/>
                    <a:lstStyle/>
                    <a:p>
                      <a:pPr algn="ctr"/>
                      <a:r>
                        <a:rPr lang="en-US" sz="1200" b="0" dirty="0"/>
                        <a:t>NESTED COEXSTING</a:t>
                      </a:r>
                    </a:p>
                  </a:txBody>
                  <a:tcPr>
                    <a:solidFill>
                      <a:srgbClr val="0061E6"/>
                    </a:solidFill>
                  </a:tcPr>
                </a:tc>
                <a:tc hMerge="1">
                  <a:txBody>
                    <a:bodyPr/>
                    <a:lstStyle/>
                    <a:p>
                      <a:endParaRPr lang="en-US" sz="1200" dirty="0"/>
                    </a:p>
                  </a:txBody>
                  <a:tcPr>
                    <a:solidFill>
                      <a:srgbClr val="0061E6"/>
                    </a:solidFill>
                  </a:tcPr>
                </a:tc>
                <a:tc hMerge="1">
                  <a:txBody>
                    <a:bodyPr/>
                    <a:lstStyle/>
                    <a:p>
                      <a:endParaRPr lang="en-US"/>
                    </a:p>
                  </a:txBody>
                  <a:tcPr/>
                </a:tc>
                <a:extLst>
                  <a:ext uri="{0D108BD9-81ED-4DB2-BD59-A6C34878D82A}">
                    <a16:rowId xmlns:a16="http://schemas.microsoft.com/office/drawing/2014/main" val="647283504"/>
                  </a:ext>
                </a:extLst>
              </a:tr>
              <a:tr h="344886">
                <a:tc rowSpan="2">
                  <a:txBody>
                    <a:bodyPr/>
                    <a:lstStyle/>
                    <a:p>
                      <a:r>
                        <a:rPr lang="en-US" sz="1200" dirty="0"/>
                        <a:t>Practice &amp; Organization</a:t>
                      </a:r>
                    </a:p>
                  </a:txBody>
                  <a:tcPr/>
                </a:tc>
                <a:tc>
                  <a:txBody>
                    <a:bodyPr/>
                    <a:lstStyle/>
                    <a:p>
                      <a:r>
                        <a:rPr lang="en-US" sz="1200" dirty="0"/>
                        <a:t>Conflicting</a:t>
                      </a:r>
                    </a:p>
                  </a:txBody>
                  <a:tcPr>
                    <a:solidFill>
                      <a:srgbClr val="C00000"/>
                    </a:solidFill>
                  </a:tcPr>
                </a:tc>
                <a:tc>
                  <a:txBody>
                    <a:bodyPr/>
                    <a:lstStyle/>
                    <a:p>
                      <a:r>
                        <a:rPr lang="en-US" sz="1200" dirty="0"/>
                        <a:t>Unification</a:t>
                      </a:r>
                    </a:p>
                  </a:txBody>
                  <a:tcPr/>
                </a:tc>
                <a:extLst>
                  <a:ext uri="{0D108BD9-81ED-4DB2-BD59-A6C34878D82A}">
                    <a16:rowId xmlns:a16="http://schemas.microsoft.com/office/drawing/2014/main" val="1653553828"/>
                  </a:ext>
                </a:extLst>
              </a:tr>
              <a:tr h="344886">
                <a:tc vMerge="1">
                  <a:txBody>
                    <a:bodyPr/>
                    <a:lstStyle/>
                    <a:p>
                      <a:endParaRPr lang="en-US"/>
                    </a:p>
                  </a:txBody>
                  <a:tcPr/>
                </a:tc>
                <a:tc>
                  <a:txBody>
                    <a:bodyPr/>
                    <a:lstStyle/>
                    <a:p>
                      <a:r>
                        <a:rPr lang="en-US" sz="1200" dirty="0"/>
                        <a:t>Isolation</a:t>
                      </a:r>
                    </a:p>
                  </a:txBody>
                  <a:tcPr>
                    <a:solidFill>
                      <a:srgbClr val="F0E8E7"/>
                    </a:solidFill>
                  </a:tcPr>
                </a:tc>
                <a:tc>
                  <a:txBody>
                    <a:bodyPr/>
                    <a:lstStyle/>
                    <a:p>
                      <a:r>
                        <a:rPr lang="en-US" sz="1200" dirty="0"/>
                        <a:t>Coexistence</a:t>
                      </a:r>
                    </a:p>
                  </a:txBody>
                  <a:tcPr>
                    <a:solidFill>
                      <a:srgbClr val="F0E8E7"/>
                    </a:solidFill>
                  </a:tcPr>
                </a:tc>
                <a:extLst>
                  <a:ext uri="{0D108BD9-81ED-4DB2-BD59-A6C34878D82A}">
                    <a16:rowId xmlns:a16="http://schemas.microsoft.com/office/drawing/2014/main" val="783040812"/>
                  </a:ext>
                </a:extLst>
              </a:tr>
            </a:tbl>
          </a:graphicData>
        </a:graphic>
      </p:graphicFrame>
      <p:pic>
        <p:nvPicPr>
          <p:cNvPr id="12" name="Graphic 11" descr="Checkmark">
            <a:extLst>
              <a:ext uri="{FF2B5EF4-FFF2-40B4-BE49-F238E27FC236}">
                <a16:creationId xmlns:a16="http://schemas.microsoft.com/office/drawing/2014/main" id="{58F8D1F4-664E-9A46-8A60-013282696B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772" y="5533332"/>
            <a:ext cx="229354" cy="229354"/>
          </a:xfrm>
          <a:prstGeom prst="rect">
            <a:avLst/>
          </a:prstGeom>
        </p:spPr>
      </p:pic>
    </p:spTree>
    <p:extLst>
      <p:ext uri="{BB962C8B-B14F-4D97-AF65-F5344CB8AC3E}">
        <p14:creationId xmlns:p14="http://schemas.microsoft.com/office/powerpoint/2010/main" val="325450118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67000">
              <a:schemeClr val="bg1"/>
            </a:gs>
            <a:gs pos="13000">
              <a:schemeClr val="bg1"/>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2816-4907-374A-8911-039C5DE8A0B0}"/>
              </a:ext>
            </a:extLst>
          </p:cNvPr>
          <p:cNvSpPr>
            <a:spLocks noGrp="1"/>
          </p:cNvSpPr>
          <p:nvPr>
            <p:ph type="title"/>
          </p:nvPr>
        </p:nvSpPr>
        <p:spPr>
          <a:xfrm>
            <a:off x="2000496" y="592029"/>
            <a:ext cx="8911687" cy="1280890"/>
          </a:xfrm>
        </p:spPr>
        <p:txBody>
          <a:bodyPr>
            <a:normAutofit fontScale="90000"/>
          </a:bodyPr>
          <a:lstStyle/>
          <a:p>
            <a:r>
              <a:rPr lang="fr-FR" dirty="0"/>
              <a:t>General ISU</a:t>
            </a:r>
            <a:r>
              <a:rPr lang="en-US" dirty="0"/>
              <a:t> Square #2 = </a:t>
            </a:r>
            <a:r>
              <a:rPr lang="fr-FR" dirty="0" err="1"/>
              <a:t>Conflicting</a:t>
            </a:r>
            <a:br>
              <a:rPr lang="fr-FR" dirty="0"/>
            </a:br>
            <a:r>
              <a:rPr lang="fr-FR" dirty="0"/>
              <a:t>ex. Jean Piaget</a:t>
            </a:r>
            <a:br>
              <a:rPr lang="fr-FR" dirty="0"/>
            </a:br>
            <a:r>
              <a:rPr lang="fr-FR" b="1" dirty="0"/>
              <a:t> </a:t>
            </a:r>
            <a:r>
              <a:rPr lang="fr-FR" dirty="0"/>
              <a:t> </a:t>
            </a:r>
            <a:br>
              <a:rPr lang="en-AE"/>
            </a:br>
            <a:endParaRPr lang="en-US" dirty="0"/>
          </a:p>
        </p:txBody>
      </p:sp>
      <p:sp>
        <p:nvSpPr>
          <p:cNvPr id="3" name="Content Placeholder 2">
            <a:extLst>
              <a:ext uri="{FF2B5EF4-FFF2-40B4-BE49-F238E27FC236}">
                <a16:creationId xmlns:a16="http://schemas.microsoft.com/office/drawing/2014/main" id="{85ABC73C-0FB5-3843-9F5C-23604B5FA527}"/>
              </a:ext>
            </a:extLst>
          </p:cNvPr>
          <p:cNvSpPr>
            <a:spLocks noGrp="1"/>
          </p:cNvSpPr>
          <p:nvPr>
            <p:ph sz="half" idx="1"/>
          </p:nvPr>
        </p:nvSpPr>
        <p:spPr>
          <a:xfrm>
            <a:off x="1210613" y="1872919"/>
            <a:ext cx="10071280" cy="4038303"/>
          </a:xfrm>
        </p:spPr>
        <p:txBody>
          <a:bodyPr>
            <a:normAutofit/>
          </a:bodyPr>
          <a:lstStyle/>
          <a:p>
            <a:pPr marL="0">
              <a:spcBef>
                <a:spcPts val="0"/>
              </a:spcBef>
            </a:pPr>
            <a:r>
              <a:rPr lang="fr-FR" sz="1600" kern="100" dirty="0">
                <a:ea typeface="Calibri" panose="020F0502020204030204" pitchFamily="34" charset="0"/>
                <a:cs typeface="Arial" panose="020B0604020202020204" pitchFamily="34" charset="0"/>
              </a:rPr>
              <a:t>a- Education </a:t>
            </a:r>
            <a:r>
              <a:rPr lang="fr-FR" sz="1600" kern="100" dirty="0" err="1">
                <a:ea typeface="Calibri" panose="020F0502020204030204" pitchFamily="34" charset="0"/>
                <a:cs typeface="Arial" panose="020B0604020202020204" pitchFamily="34" charset="0"/>
              </a:rPr>
              <a:t>based</a:t>
            </a:r>
            <a:r>
              <a:rPr lang="fr-FR" sz="1600" kern="100" dirty="0">
                <a:ea typeface="Calibri" panose="020F0502020204030204" pitchFamily="34" charset="0"/>
                <a:cs typeface="Arial" panose="020B0604020202020204" pitchFamily="34" charset="0"/>
              </a:rPr>
              <a:t> on non-</a:t>
            </a:r>
            <a:r>
              <a:rPr lang="fr-FR" sz="1600" kern="100" dirty="0" err="1">
                <a:ea typeface="Calibri" panose="020F0502020204030204" pitchFamily="34" charset="0"/>
                <a:cs typeface="Arial" panose="020B0604020202020204" pitchFamily="34" charset="0"/>
              </a:rPr>
              <a:t>scientifiic</a:t>
            </a:r>
            <a:r>
              <a:rPr lang="fr-FR" sz="1600" kern="100" dirty="0">
                <a:ea typeface="Calibri" panose="020F0502020204030204" pitchFamily="34" charset="0"/>
                <a:cs typeface="Arial" panose="020B0604020202020204" pitchFamily="34" charset="0"/>
              </a:rPr>
              <a:t> </a:t>
            </a:r>
            <a:r>
              <a:rPr lang="fr-FR" sz="1600" kern="100" dirty="0" err="1">
                <a:ea typeface="Calibri" panose="020F0502020204030204" pitchFamily="34" charset="0"/>
                <a:cs typeface="Arial" panose="020B0604020202020204" pitchFamily="34" charset="0"/>
              </a:rPr>
              <a:t>experimental</a:t>
            </a:r>
            <a:r>
              <a:rPr lang="fr-FR" sz="1600" kern="100" dirty="0">
                <a:ea typeface="Calibri" panose="020F0502020204030204" pitchFamily="34" charset="0"/>
                <a:cs typeface="Arial" panose="020B0604020202020204" pitchFamily="34" charset="0"/>
              </a:rPr>
              <a:t> </a:t>
            </a:r>
            <a:r>
              <a:rPr lang="fr-FR" sz="1600" kern="100" dirty="0" err="1">
                <a:ea typeface="Calibri" panose="020F0502020204030204" pitchFamily="34" charset="0"/>
                <a:cs typeface="Arial" panose="020B0604020202020204" pitchFamily="34" charset="0"/>
              </a:rPr>
              <a:t>hypothesis</a:t>
            </a:r>
            <a:endParaRPr lang="fr-FR" sz="1600" kern="100" dirty="0">
              <a:ea typeface="Calibri" panose="020F0502020204030204" pitchFamily="34" charset="0"/>
              <a:cs typeface="Arial" panose="020B0604020202020204" pitchFamily="34" charset="0"/>
            </a:endParaRPr>
          </a:p>
          <a:p>
            <a:pPr marL="0">
              <a:spcBef>
                <a:spcPts val="0"/>
              </a:spcBef>
            </a:pPr>
            <a:endParaRPr lang="fr-FR" sz="1600" kern="100" dirty="0">
              <a:ea typeface="Calibri" panose="020F0502020204030204" pitchFamily="34" charset="0"/>
              <a:cs typeface="Arial" panose="020B0604020202020204" pitchFamily="34" charset="0"/>
            </a:endParaRPr>
          </a:p>
          <a:p>
            <a:pPr marL="0">
              <a:spcBef>
                <a:spcPts val="0"/>
              </a:spcBef>
            </a:pPr>
            <a:r>
              <a:rPr lang="fr-FR" sz="1600" kern="0" dirty="0">
                <a:ea typeface="Times New Roman" panose="02020603050405020304" pitchFamily="18" charset="0"/>
              </a:rPr>
              <a:t>b- </a:t>
            </a:r>
            <a:r>
              <a:rPr lang="fr-FR" sz="1600" kern="0" dirty="0" err="1">
                <a:ea typeface="Times New Roman" panose="02020603050405020304" pitchFamily="18" charset="0"/>
              </a:rPr>
              <a:t>Denial</a:t>
            </a:r>
            <a:r>
              <a:rPr lang="fr-FR" sz="1600" kern="0" dirty="0">
                <a:ea typeface="Times New Roman" panose="02020603050405020304" pitchFamily="18" charset="0"/>
              </a:rPr>
              <a:t> or </a:t>
            </a:r>
            <a:r>
              <a:rPr lang="fr-FR" sz="1600" kern="0" dirty="0" err="1">
                <a:ea typeface="Times New Roman" panose="02020603050405020304" pitchFamily="18" charset="0"/>
              </a:rPr>
              <a:t>neglect</a:t>
            </a:r>
            <a:r>
              <a:rPr lang="fr-FR" sz="1600" kern="0" dirty="0">
                <a:ea typeface="Times New Roman" panose="02020603050405020304" pitchFamily="18" charset="0"/>
              </a:rPr>
              <a:t> of the </a:t>
            </a:r>
            <a:r>
              <a:rPr lang="fr-FR" sz="1600" kern="0" dirty="0" err="1">
                <a:ea typeface="Times New Roman" panose="02020603050405020304" pitchFamily="18" charset="0"/>
              </a:rPr>
              <a:t>universal</a:t>
            </a:r>
            <a:r>
              <a:rPr lang="fr-FR" sz="1600" kern="0" dirty="0">
                <a:ea typeface="Times New Roman" panose="02020603050405020304" pitchFamily="18" charset="0"/>
              </a:rPr>
              <a:t> </a:t>
            </a:r>
            <a:r>
              <a:rPr lang="fr-FR" sz="1600" kern="0" dirty="0" err="1">
                <a:ea typeface="Times New Roman" panose="02020603050405020304" pitchFamily="18" charset="0"/>
              </a:rPr>
              <a:t>common</a:t>
            </a:r>
            <a:r>
              <a:rPr lang="fr-FR" sz="1600" kern="0" dirty="0">
                <a:ea typeface="Times New Roman" panose="02020603050405020304" pitchFamily="18" charset="0"/>
              </a:rPr>
              <a:t> </a:t>
            </a:r>
            <a:r>
              <a:rPr lang="fr-FR" sz="1600" kern="0" dirty="0" err="1">
                <a:ea typeface="Times New Roman" panose="02020603050405020304" pitchFamily="18" charset="0"/>
              </a:rPr>
              <a:t>sense’s</a:t>
            </a:r>
            <a:r>
              <a:rPr lang="fr-FR" sz="1600" kern="0" dirty="0">
                <a:ea typeface="Times New Roman" panose="02020603050405020304" pitchFamily="18" charset="0"/>
              </a:rPr>
              <a:t>  existence </a:t>
            </a:r>
            <a:endParaRPr lang="en-US" sz="1600" kern="0" dirty="0">
              <a:cs typeface="Calibri" panose="020F0502020204030204" pitchFamily="34" charset="0"/>
            </a:endParaRPr>
          </a:p>
          <a:p>
            <a:pPr marL="0" indent="0" algn="just">
              <a:buNone/>
            </a:pPr>
            <a:r>
              <a:rPr lang="en-US" sz="1600" dirty="0">
                <a:ea typeface="Calibri" panose="020F0502020204030204" pitchFamily="34" charset="0"/>
              </a:rPr>
              <a:t>His research, which primarily focused on the </a:t>
            </a:r>
            <a:r>
              <a:rPr lang="en-US" sz="1600" b="1" dirty="0">
                <a:ea typeface="Calibri" panose="020F0502020204030204" pitchFamily="34" charset="0"/>
              </a:rPr>
              <a:t>cognitive development of children</a:t>
            </a:r>
            <a:r>
              <a:rPr lang="en-US" sz="1600" dirty="0">
                <a:ea typeface="Calibri" panose="020F0502020204030204" pitchFamily="34" charset="0"/>
              </a:rPr>
              <a:t>, has faced criticism due to its limitations. </a:t>
            </a:r>
            <a:r>
              <a:rPr lang="en-US" sz="1600" b="1" dirty="0">
                <a:ea typeface="Calibri" panose="020F0502020204030204" pitchFamily="34" charset="0"/>
              </a:rPr>
              <a:t>Piaget's initial observations were predominantly conducted on his own three children and nephew, making it difficult to generalize his findings as valid with time to the experts of the field, as well as, his neglect to his selection of study, not considering the different age-groups, mental disabilities, ethnicity, social status, and economic backgrounds</a:t>
            </a:r>
            <a:r>
              <a:rPr lang="en-US" sz="1600" dirty="0">
                <a:ea typeface="Calibri" panose="020F0502020204030204" pitchFamily="34" charset="0"/>
              </a:rPr>
              <a:t>. Moreover, his research emphasis on cognitive development stages and biological maturity lacked clarity within his definitions of theory, hence a lack in providing efficient scientific definitions to his work, hindering replication when needed.</a:t>
            </a:r>
            <a:endParaRPr lang="en-US" sz="1600" dirty="0">
              <a:ea typeface="Times New Roman" panose="02020603050405020304" pitchFamily="18" charset="0"/>
            </a:endParaRPr>
          </a:p>
          <a:p>
            <a:endParaRPr lang="ar-AE" sz="1600" dirty="0"/>
          </a:p>
          <a:p>
            <a:endParaRPr lang="en-AE" sz="1600"/>
          </a:p>
          <a:p>
            <a:endParaRPr lang="en-US" sz="1600" dirty="0"/>
          </a:p>
        </p:txBody>
      </p:sp>
      <p:graphicFrame>
        <p:nvGraphicFramePr>
          <p:cNvPr id="10" name="Content Placeholder 9">
            <a:extLst>
              <a:ext uri="{FF2B5EF4-FFF2-40B4-BE49-F238E27FC236}">
                <a16:creationId xmlns:a16="http://schemas.microsoft.com/office/drawing/2014/main" id="{1F749336-8317-AF40-8357-7E53A204B2AE}"/>
              </a:ext>
            </a:extLst>
          </p:cNvPr>
          <p:cNvGraphicFramePr>
            <a:graphicFrameLocks noGrp="1"/>
          </p:cNvGraphicFramePr>
          <p:nvPr>
            <p:ph sz="half" idx="2"/>
            <p:extLst>
              <p:ext uri="{D42A27DB-BD31-4B8C-83A1-F6EECF244321}">
                <p14:modId xmlns:p14="http://schemas.microsoft.com/office/powerpoint/2010/main" val="2186202314"/>
              </p:ext>
            </p:extLst>
          </p:nvPr>
        </p:nvGraphicFramePr>
        <p:xfrm>
          <a:off x="3503052" y="4943105"/>
          <a:ext cx="4945490" cy="1112520"/>
        </p:xfrm>
        <a:graphic>
          <a:graphicData uri="http://schemas.openxmlformats.org/drawingml/2006/table">
            <a:tbl>
              <a:tblPr firstRow="1" bandRow="1">
                <a:tableStyleId>{5C22544A-7EE6-4342-B048-85BDC9FD1C3A}</a:tableStyleId>
              </a:tblPr>
              <a:tblGrid>
                <a:gridCol w="989098">
                  <a:extLst>
                    <a:ext uri="{9D8B030D-6E8A-4147-A177-3AD203B41FA5}">
                      <a16:colId xmlns:a16="http://schemas.microsoft.com/office/drawing/2014/main" val="1659806221"/>
                    </a:ext>
                  </a:extLst>
                </a:gridCol>
                <a:gridCol w="989098">
                  <a:extLst>
                    <a:ext uri="{9D8B030D-6E8A-4147-A177-3AD203B41FA5}">
                      <a16:colId xmlns:a16="http://schemas.microsoft.com/office/drawing/2014/main" val="2762409081"/>
                    </a:ext>
                  </a:extLst>
                </a:gridCol>
                <a:gridCol w="989098">
                  <a:extLst>
                    <a:ext uri="{9D8B030D-6E8A-4147-A177-3AD203B41FA5}">
                      <a16:colId xmlns:a16="http://schemas.microsoft.com/office/drawing/2014/main" val="2644758369"/>
                    </a:ext>
                  </a:extLst>
                </a:gridCol>
                <a:gridCol w="989098">
                  <a:extLst>
                    <a:ext uri="{9D8B030D-6E8A-4147-A177-3AD203B41FA5}">
                      <a16:colId xmlns:a16="http://schemas.microsoft.com/office/drawing/2014/main" val="2311475887"/>
                    </a:ext>
                  </a:extLst>
                </a:gridCol>
                <a:gridCol w="989098">
                  <a:extLst>
                    <a:ext uri="{9D8B030D-6E8A-4147-A177-3AD203B41FA5}">
                      <a16:colId xmlns:a16="http://schemas.microsoft.com/office/drawing/2014/main" val="2763864439"/>
                    </a:ext>
                  </a:extLst>
                </a:gridCol>
              </a:tblGrid>
              <a:tr h="370840">
                <a:tc gridSpan="5">
                  <a:txBody>
                    <a:bodyPr/>
                    <a:lstStyle/>
                    <a:p>
                      <a:pPr algn="ctr"/>
                      <a:r>
                        <a:rPr lang="en-US" sz="1200" dirty="0"/>
                        <a:t>Jean Piaget’s GENERAL ISU</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8101982"/>
                  </a:ext>
                </a:extLst>
              </a:tr>
              <a:tr h="370840">
                <a:tc rowSpan="2">
                  <a:txBody>
                    <a:bodyPr/>
                    <a:lstStyle/>
                    <a:p>
                      <a:pPr algn="ctr"/>
                      <a:endParaRPr lang="en-US" sz="1200" dirty="0"/>
                    </a:p>
                    <a:p>
                      <a:pPr algn="ctr"/>
                      <a:r>
                        <a:rPr lang="en-US" sz="1200" dirty="0"/>
                        <a:t>THEORY</a:t>
                      </a:r>
                    </a:p>
                  </a:txBody>
                  <a:tcPr>
                    <a:solidFill>
                      <a:srgbClr val="F0E8E7"/>
                    </a:solidFill>
                  </a:tcPr>
                </a:tc>
                <a:tc>
                  <a:txBody>
                    <a:bodyPr/>
                    <a:lstStyle/>
                    <a:p>
                      <a:r>
                        <a:rPr lang="en-US" sz="1200" dirty="0"/>
                        <a:t>Unification</a:t>
                      </a:r>
                    </a:p>
                  </a:txBody>
                  <a:tcPr>
                    <a:solidFill>
                      <a:srgbClr val="00B050"/>
                    </a:solidFill>
                  </a:tcPr>
                </a:tc>
                <a:tc>
                  <a:txBody>
                    <a:bodyPr/>
                    <a:lstStyle/>
                    <a:p>
                      <a:r>
                        <a:rPr lang="en-US" sz="1200" dirty="0"/>
                        <a:t>Coexisting</a:t>
                      </a:r>
                    </a:p>
                  </a:txBody>
                  <a:tcPr>
                    <a:solidFill>
                      <a:srgbClr val="0061E6"/>
                    </a:solidFill>
                  </a:tcPr>
                </a:tc>
                <a:tc>
                  <a:txBody>
                    <a:bodyPr/>
                    <a:lstStyle/>
                    <a:p>
                      <a:r>
                        <a:rPr lang="en-US" sz="1200" dirty="0"/>
                        <a:t>Conflicting </a:t>
                      </a:r>
                    </a:p>
                  </a:txBody>
                  <a:tcPr>
                    <a:solidFill>
                      <a:srgbClr val="C00000"/>
                    </a:solidFill>
                  </a:tcPr>
                </a:tc>
                <a:tc>
                  <a:txBody>
                    <a:bodyPr/>
                    <a:lstStyle/>
                    <a:p>
                      <a:r>
                        <a:rPr lang="en-US" sz="1200" dirty="0"/>
                        <a:t>Isolation</a:t>
                      </a:r>
                    </a:p>
                  </a:txBody>
                  <a:tcPr>
                    <a:solidFill>
                      <a:srgbClr val="FFC000"/>
                    </a:solidFill>
                  </a:tcPr>
                </a:tc>
                <a:extLst>
                  <a:ext uri="{0D108BD9-81ED-4DB2-BD59-A6C34878D82A}">
                    <a16:rowId xmlns:a16="http://schemas.microsoft.com/office/drawing/2014/main" val="812061002"/>
                  </a:ext>
                </a:extLst>
              </a:tr>
              <a:tr h="370840">
                <a:tc vMerge="1">
                  <a:txBody>
                    <a:bodyPr/>
                    <a:lstStyle/>
                    <a:p>
                      <a:endParaRPr lang="en-US" sz="1200" dirty="0"/>
                    </a:p>
                  </a:txBody>
                  <a:tcPr>
                    <a:solidFill>
                      <a:schemeClr val="bg1">
                        <a:lumMod val="95000"/>
                      </a:schemeClr>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tc>
                  <a:txBody>
                    <a:bodyPr/>
                    <a:lstStyle/>
                    <a:p>
                      <a:endParaRPr lang="en-US" sz="1200" dirty="0"/>
                    </a:p>
                  </a:txBody>
                  <a:tcPr>
                    <a:solidFill>
                      <a:srgbClr val="F0E8E7"/>
                    </a:solidFill>
                  </a:tcPr>
                </a:tc>
                <a:extLst>
                  <a:ext uri="{0D108BD9-81ED-4DB2-BD59-A6C34878D82A}">
                    <a16:rowId xmlns:a16="http://schemas.microsoft.com/office/drawing/2014/main" val="1684939933"/>
                  </a:ext>
                </a:extLst>
              </a:tr>
            </a:tbl>
          </a:graphicData>
        </a:graphic>
      </p:graphicFrame>
      <p:pic>
        <p:nvPicPr>
          <p:cNvPr id="11" name="Graphic 10" descr="Checkmark">
            <a:extLst>
              <a:ext uri="{FF2B5EF4-FFF2-40B4-BE49-F238E27FC236}">
                <a16:creationId xmlns:a16="http://schemas.microsoft.com/office/drawing/2014/main" id="{FD7E2F28-3823-3D42-AEF5-4E733E176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3794" y="5734380"/>
            <a:ext cx="289855" cy="249044"/>
          </a:xfrm>
          <a:prstGeom prst="rect">
            <a:avLst/>
          </a:prstGeom>
        </p:spPr>
      </p:pic>
    </p:spTree>
    <p:extLst>
      <p:ext uri="{BB962C8B-B14F-4D97-AF65-F5344CB8AC3E}">
        <p14:creationId xmlns:p14="http://schemas.microsoft.com/office/powerpoint/2010/main" val="10390989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23000">
              <a:srgbClr val="FBF9F7"/>
            </a:gs>
            <a:gs pos="55000">
              <a:srgbClr val="E3ECEC"/>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6AB-2A88-F54A-AD98-EE1D74D53B95}"/>
              </a:ext>
            </a:extLst>
          </p:cNvPr>
          <p:cNvSpPr>
            <a:spLocks noGrp="1"/>
          </p:cNvSpPr>
          <p:nvPr>
            <p:ph type="title"/>
          </p:nvPr>
        </p:nvSpPr>
        <p:spPr>
          <a:xfrm>
            <a:off x="1566152" y="946778"/>
            <a:ext cx="9938460" cy="1280890"/>
          </a:xfrm>
        </p:spPr>
        <p:txBody>
          <a:bodyPr>
            <a:normAutofit/>
          </a:bodyPr>
          <a:lstStyle/>
          <a:p>
            <a:r>
              <a:rPr lang="en-US" sz="3200" dirty="0">
                <a:ea typeface="Times New Roman" panose="02020603050405020304" pitchFamily="18" charset="0"/>
              </a:rPr>
              <a:t>Jean Piaget:</a:t>
            </a:r>
            <a:r>
              <a:rPr lang="en-US" sz="3200" cap="all" dirty="0">
                <a:solidFill>
                  <a:srgbClr val="FFFF00"/>
                </a:solidFill>
                <a:effectLst>
                  <a:outerShdw blurRad="50800" dist="63500" dir="2700000" algn="tl" rotWithShape="0">
                    <a:srgbClr val="000000">
                      <a:alpha val="48000"/>
                    </a:srgbClr>
                  </a:outerShdw>
                </a:effectLst>
                <a:ea typeface="Times New Roman" panose="02020603050405020304" pitchFamily="18" charset="0"/>
                <a:cs typeface="Times New Roman" panose="02020603050405020304" pitchFamily="18" charset="0"/>
              </a:rPr>
              <a:t> </a:t>
            </a:r>
            <a:r>
              <a:rPr lang="en-US" sz="3200" dirty="0">
                <a:ea typeface="Times New Roman" panose="02020603050405020304" pitchFamily="18" charset="0"/>
              </a:rPr>
              <a:t>Common Sense  Disorder </a:t>
            </a:r>
            <a:endParaRPr lang="en-US" sz="3200" dirty="0"/>
          </a:p>
        </p:txBody>
      </p:sp>
      <p:sp>
        <p:nvSpPr>
          <p:cNvPr id="3" name="Content Placeholder 2">
            <a:extLst>
              <a:ext uri="{FF2B5EF4-FFF2-40B4-BE49-F238E27FC236}">
                <a16:creationId xmlns:a16="http://schemas.microsoft.com/office/drawing/2014/main" id="{65B1B2A3-0B52-8245-9764-A786A86DD8A5}"/>
              </a:ext>
            </a:extLst>
          </p:cNvPr>
          <p:cNvSpPr>
            <a:spLocks noGrp="1"/>
          </p:cNvSpPr>
          <p:nvPr>
            <p:ph idx="1"/>
          </p:nvPr>
        </p:nvSpPr>
        <p:spPr>
          <a:xfrm>
            <a:off x="1206230" y="2133600"/>
            <a:ext cx="10298382" cy="3777622"/>
          </a:xfrm>
        </p:spPr>
        <p:txBody>
          <a:bodyPr/>
          <a:lstStyle/>
          <a:p>
            <a:r>
              <a:rPr lang="en-US" sz="1600" dirty="0">
                <a:solidFill>
                  <a:schemeClr val="tx1">
                    <a:lumMod val="85000"/>
                    <a:lumOff val="15000"/>
                  </a:schemeClr>
                </a:solidFill>
                <a:ea typeface="Times New Roman" panose="02020603050405020304" pitchFamily="18" charset="0"/>
              </a:rPr>
              <a:t>Justification </a:t>
            </a:r>
          </a:p>
          <a:p>
            <a:pPr marL="0" indent="0">
              <a:buNone/>
            </a:pPr>
            <a:r>
              <a:rPr lang="en-US" sz="1600" dirty="0">
                <a:solidFill>
                  <a:schemeClr val="tx1">
                    <a:lumMod val="85000"/>
                    <a:lumOff val="15000"/>
                  </a:schemeClr>
                </a:solidFill>
                <a:ea typeface="Times New Roman" panose="02020603050405020304" pitchFamily="18" charset="0"/>
              </a:rPr>
              <a:t>Unfortunately, a large portion of American and European educators have relied heavily on the data promoted by Jean Piaget's studies as biological facts implemented in the education system. Since everything can be improved, </a:t>
            </a:r>
            <a:r>
              <a:rPr lang="en-US" sz="1600" b="1" dirty="0">
                <a:solidFill>
                  <a:schemeClr val="tx1">
                    <a:lumMod val="85000"/>
                    <a:lumOff val="15000"/>
                  </a:schemeClr>
                </a:solidFill>
                <a:ea typeface="Times New Roman" panose="02020603050405020304" pitchFamily="18" charset="0"/>
              </a:rPr>
              <a:t>Jean Piaget's biological studies were proven wrong, including his recommendation not to teach logical and ethical topics to children under the age of seven due to the inability of brain maturation children to understand abstraction. until the age of 11</a:t>
            </a:r>
            <a:r>
              <a:rPr lang="en-US" sz="1600" dirty="0">
                <a:solidFill>
                  <a:schemeClr val="tx1">
                    <a:lumMod val="85000"/>
                    <a:lumOff val="15000"/>
                  </a:schemeClr>
                </a:solidFill>
                <a:ea typeface="Times New Roman" panose="02020603050405020304" pitchFamily="18" charset="0"/>
              </a:rPr>
              <a:t>. This idea is not only false but also disastrous. </a:t>
            </a:r>
            <a:r>
              <a:rPr lang="en-US" sz="1600" b="1" dirty="0">
                <a:solidFill>
                  <a:schemeClr val="tx1">
                    <a:lumMod val="85000"/>
                    <a:lumOff val="15000"/>
                  </a:schemeClr>
                </a:solidFill>
                <a:ea typeface="Times New Roman" panose="02020603050405020304" pitchFamily="18" charset="0"/>
              </a:rPr>
              <a:t>This is where we can introduce the significance of Matthew Lippman and others, who showed not only the absence of common sense through the studies of Jean Piaget, but also the error of common sense.</a:t>
            </a:r>
            <a:endParaRPr lang="ar-AE" sz="1600" b="1" dirty="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4040282761"/>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70000">
              <a:schemeClr val="bg1"/>
            </a:gs>
            <a:gs pos="18000">
              <a:schemeClr val="bg1"/>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19B9-A026-3546-A8F8-DA595546964B}"/>
              </a:ext>
            </a:extLst>
          </p:cNvPr>
          <p:cNvSpPr>
            <a:spLocks noGrp="1"/>
          </p:cNvSpPr>
          <p:nvPr>
            <p:ph type="title"/>
          </p:nvPr>
        </p:nvSpPr>
        <p:spPr>
          <a:xfrm>
            <a:off x="1635617" y="798490"/>
            <a:ext cx="9868995" cy="1106510"/>
          </a:xfrm>
        </p:spPr>
        <p:txBody>
          <a:bodyPr>
            <a:normAutofit fontScale="90000"/>
          </a:bodyPr>
          <a:lstStyle/>
          <a:p>
            <a:r>
              <a:rPr lang="en-US" dirty="0"/>
              <a:t>General ISU Square #1= Isolation </a:t>
            </a:r>
            <a:br>
              <a:rPr lang="en-US" dirty="0"/>
            </a:br>
            <a:r>
              <a:rPr lang="en-US" sz="3100" dirty="0"/>
              <a:t>ex. Daesh ISIS</a:t>
            </a:r>
            <a:br>
              <a:rPr lang="en-US" sz="4000" dirty="0"/>
            </a:br>
            <a:br>
              <a:rPr lang="en-US" dirty="0"/>
            </a:br>
            <a:endParaRPr lang="en-US" dirty="0"/>
          </a:p>
        </p:txBody>
      </p:sp>
      <p:sp>
        <p:nvSpPr>
          <p:cNvPr id="3" name="Content Placeholder 2">
            <a:extLst>
              <a:ext uri="{FF2B5EF4-FFF2-40B4-BE49-F238E27FC236}">
                <a16:creationId xmlns:a16="http://schemas.microsoft.com/office/drawing/2014/main" id="{F585912F-67B9-DE42-B7EC-184AEC19555C}"/>
              </a:ext>
            </a:extLst>
          </p:cNvPr>
          <p:cNvSpPr>
            <a:spLocks noGrp="1"/>
          </p:cNvSpPr>
          <p:nvPr>
            <p:ph sz="half" idx="1"/>
          </p:nvPr>
        </p:nvSpPr>
        <p:spPr>
          <a:xfrm>
            <a:off x="1863628" y="2021048"/>
            <a:ext cx="8963696" cy="2498502"/>
          </a:xfrm>
        </p:spPr>
        <p:txBody>
          <a:bodyPr>
            <a:normAutofit/>
          </a:bodyPr>
          <a:lstStyle/>
          <a:p>
            <a:pPr marL="0" indent="0">
              <a:buNone/>
            </a:pPr>
            <a:endParaRPr lang="fr-FR" dirty="0"/>
          </a:p>
          <a:p>
            <a:r>
              <a:rPr lang="fr-FR" sz="1600" dirty="0"/>
              <a:t>a: Terrorisme practice</a:t>
            </a:r>
            <a:endParaRPr lang="en-AE" sz="1600"/>
          </a:p>
          <a:p>
            <a:r>
              <a:rPr lang="fr-FR" sz="1600" dirty="0"/>
              <a:t>b. </a:t>
            </a:r>
            <a:r>
              <a:rPr lang="fr-FR" sz="1600" dirty="0" err="1"/>
              <a:t>Its</a:t>
            </a:r>
            <a:r>
              <a:rPr lang="fr-FR" sz="1600" dirty="0"/>
              <a:t> </a:t>
            </a:r>
            <a:r>
              <a:rPr lang="fr-FR" sz="1600" dirty="0" err="1"/>
              <a:t>education</a:t>
            </a:r>
            <a:r>
              <a:rPr lang="fr-FR" sz="1600" dirty="0"/>
              <a:t> </a:t>
            </a:r>
            <a:r>
              <a:rPr lang="fr-FR" sz="1600" dirty="0" err="1"/>
              <a:t>interest</a:t>
            </a:r>
            <a:r>
              <a:rPr lang="fr-FR" sz="1600" dirty="0"/>
              <a:t> </a:t>
            </a:r>
            <a:r>
              <a:rPr lang="fr-FR" sz="1600" dirty="0" err="1"/>
              <a:t>is</a:t>
            </a:r>
            <a:r>
              <a:rPr lang="fr-FR" sz="1600" dirty="0"/>
              <a:t> </a:t>
            </a:r>
            <a:r>
              <a:rPr lang="fr-FR" sz="1600" dirty="0" err="1"/>
              <a:t>corrupted</a:t>
            </a:r>
            <a:r>
              <a:rPr lang="fr-FR" sz="1600" dirty="0"/>
              <a:t>, </a:t>
            </a:r>
            <a:r>
              <a:rPr lang="fr-FR" sz="1600" dirty="0" err="1"/>
              <a:t>exceeds</a:t>
            </a:r>
            <a:r>
              <a:rPr lang="fr-FR" sz="1600" dirty="0"/>
              <a:t> an </a:t>
            </a:r>
            <a:r>
              <a:rPr lang="fr-FR" sz="1600" dirty="0" err="1"/>
              <a:t>era</a:t>
            </a:r>
            <a:r>
              <a:rPr lang="fr-FR" sz="1600" dirty="0"/>
              <a:t> of </a:t>
            </a:r>
            <a:r>
              <a:rPr lang="fr-FR" sz="1600" dirty="0" err="1"/>
              <a:t>its</a:t>
            </a:r>
            <a:r>
              <a:rPr lang="fr-FR" sz="1600" dirty="0"/>
              <a:t> time.</a:t>
            </a:r>
          </a:p>
          <a:p>
            <a:pPr marL="0" indent="0" algn="just">
              <a:buNone/>
            </a:pPr>
            <a:r>
              <a:rPr lang="en-US" sz="1600" dirty="0">
                <a:ea typeface="Times New Roman" panose="02020603050405020304" pitchFamily="18" charset="0"/>
              </a:rPr>
              <a:t>Justification: this research will not provide more about the example of ISIS because the example its self has become well known, documented, and globally condemned as it appeared what results it has done triggering civil wars in Syria, Iraq, Afghanistan, and many African countries, and many terrorist movements that spread to Europe and the United States. America</a:t>
            </a:r>
          </a:p>
          <a:p>
            <a:endParaRPr lang="fr-FR" dirty="0"/>
          </a:p>
          <a:p>
            <a:endParaRPr lang="fr-FR" dirty="0"/>
          </a:p>
          <a:p>
            <a:pPr marL="0" indent="0">
              <a:buNone/>
            </a:pPr>
            <a:endParaRPr lang="en-AE"/>
          </a:p>
          <a:p>
            <a:pPr marL="0" indent="0">
              <a:buNone/>
            </a:pPr>
            <a:endParaRPr lang="en-US" dirty="0"/>
          </a:p>
        </p:txBody>
      </p:sp>
      <p:graphicFrame>
        <p:nvGraphicFramePr>
          <p:cNvPr id="5" name="Content Placeholder 4">
            <a:extLst>
              <a:ext uri="{FF2B5EF4-FFF2-40B4-BE49-F238E27FC236}">
                <a16:creationId xmlns:a16="http://schemas.microsoft.com/office/drawing/2014/main" id="{FADE345B-6E79-E44C-A95B-87232A34E597}"/>
              </a:ext>
            </a:extLst>
          </p:cNvPr>
          <p:cNvGraphicFramePr>
            <a:graphicFrameLocks noGrp="1"/>
          </p:cNvGraphicFramePr>
          <p:nvPr>
            <p:ph sz="half" idx="2"/>
            <p:extLst>
              <p:ext uri="{D42A27DB-BD31-4B8C-83A1-F6EECF244321}">
                <p14:modId xmlns:p14="http://schemas.microsoft.com/office/powerpoint/2010/main" val="3508102478"/>
              </p:ext>
            </p:extLst>
          </p:nvPr>
        </p:nvGraphicFramePr>
        <p:xfrm>
          <a:off x="3657574" y="4774270"/>
          <a:ext cx="5013665" cy="1193800"/>
        </p:xfrm>
        <a:graphic>
          <a:graphicData uri="http://schemas.openxmlformats.org/drawingml/2006/table">
            <a:tbl>
              <a:tblPr firstRow="1" bandRow="1">
                <a:tableStyleId>{5C22544A-7EE6-4342-B048-85BDC9FD1C3A}</a:tableStyleId>
              </a:tblPr>
              <a:tblGrid>
                <a:gridCol w="1002733">
                  <a:extLst>
                    <a:ext uri="{9D8B030D-6E8A-4147-A177-3AD203B41FA5}">
                      <a16:colId xmlns:a16="http://schemas.microsoft.com/office/drawing/2014/main" val="4074237396"/>
                    </a:ext>
                  </a:extLst>
                </a:gridCol>
                <a:gridCol w="1002733">
                  <a:extLst>
                    <a:ext uri="{9D8B030D-6E8A-4147-A177-3AD203B41FA5}">
                      <a16:colId xmlns:a16="http://schemas.microsoft.com/office/drawing/2014/main" val="519193381"/>
                    </a:ext>
                  </a:extLst>
                </a:gridCol>
                <a:gridCol w="1002733">
                  <a:extLst>
                    <a:ext uri="{9D8B030D-6E8A-4147-A177-3AD203B41FA5}">
                      <a16:colId xmlns:a16="http://schemas.microsoft.com/office/drawing/2014/main" val="1128714665"/>
                    </a:ext>
                  </a:extLst>
                </a:gridCol>
                <a:gridCol w="1002733">
                  <a:extLst>
                    <a:ext uri="{9D8B030D-6E8A-4147-A177-3AD203B41FA5}">
                      <a16:colId xmlns:a16="http://schemas.microsoft.com/office/drawing/2014/main" val="3602689867"/>
                    </a:ext>
                  </a:extLst>
                </a:gridCol>
                <a:gridCol w="1002733">
                  <a:extLst>
                    <a:ext uri="{9D8B030D-6E8A-4147-A177-3AD203B41FA5}">
                      <a16:colId xmlns:a16="http://schemas.microsoft.com/office/drawing/2014/main" val="3925778565"/>
                    </a:ext>
                  </a:extLst>
                </a:gridCol>
              </a:tblGrid>
              <a:tr h="370840">
                <a:tc gridSpan="5">
                  <a:txBody>
                    <a:bodyPr/>
                    <a:lstStyle/>
                    <a:p>
                      <a:pPr algn="ctr"/>
                      <a:r>
                        <a:rPr lang="en-US" sz="1200" dirty="0"/>
                        <a:t>Daesh ISIS’s GENERAL ISU </a:t>
                      </a:r>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55355447"/>
                  </a:ext>
                </a:extLst>
              </a:tr>
              <a:tr h="370840">
                <a:tc rowSpan="2">
                  <a:txBody>
                    <a:bodyPr/>
                    <a:lstStyle/>
                    <a:p>
                      <a:pPr algn="ctr"/>
                      <a:endParaRPr lang="en-US" sz="1200" dirty="0"/>
                    </a:p>
                    <a:p>
                      <a:pPr algn="ctr"/>
                      <a:r>
                        <a:rPr lang="en-US" sz="1200" dirty="0"/>
                        <a:t>PRACTICE &amp; THEORY</a:t>
                      </a:r>
                    </a:p>
                  </a:txBody>
                  <a:tcPr>
                    <a:solidFill>
                      <a:srgbClr val="F0E8E7"/>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Unifying</a:t>
                      </a:r>
                    </a:p>
                    <a:p>
                      <a:endParaRPr lang="en-US" sz="1200" dirty="0"/>
                    </a:p>
                  </a:txBody>
                  <a:tcPr>
                    <a:solidFill>
                      <a:srgbClr val="00B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Coexisting</a:t>
                      </a:r>
                    </a:p>
                    <a:p>
                      <a:endParaRPr lang="en-US" sz="1200" dirty="0"/>
                    </a:p>
                  </a:txBody>
                  <a:tcPr>
                    <a:solidFill>
                      <a:srgbClr val="0061E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Conflicting</a:t>
                      </a:r>
                    </a:p>
                    <a:p>
                      <a:endParaRPr lang="en-US" sz="1200" dirty="0"/>
                    </a:p>
                  </a:txBody>
                  <a:tcPr>
                    <a:solidFill>
                      <a:srgbClr val="C0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Isolation</a:t>
                      </a:r>
                    </a:p>
                    <a:p>
                      <a:endParaRPr lang="en-US" sz="1200" dirty="0"/>
                    </a:p>
                  </a:txBody>
                  <a:tcPr>
                    <a:solidFill>
                      <a:srgbClr val="FFC000"/>
                    </a:solidFill>
                  </a:tcPr>
                </a:tc>
                <a:extLst>
                  <a:ext uri="{0D108BD9-81ED-4DB2-BD59-A6C34878D82A}">
                    <a16:rowId xmlns:a16="http://schemas.microsoft.com/office/drawing/2014/main" val="3147043440"/>
                  </a:ext>
                </a:extLst>
              </a:tr>
              <a:tr h="0">
                <a:tc vMerge="1">
                  <a:txBody>
                    <a:bodyPr/>
                    <a:lstStyle/>
                    <a:p>
                      <a:endParaRPr lang="en-US" sz="1200" dirty="0"/>
                    </a:p>
                  </a:txBody>
                  <a:tcPr>
                    <a:solidFill>
                      <a:schemeClr val="bg1">
                        <a:lumMod val="95000"/>
                      </a:schemeClr>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tc>
                  <a:txBody>
                    <a:bodyPr/>
                    <a:lstStyle/>
                    <a:p>
                      <a:endParaRPr lang="en-US" dirty="0"/>
                    </a:p>
                  </a:txBody>
                  <a:tcPr>
                    <a:solidFill>
                      <a:srgbClr val="F0E8E7"/>
                    </a:solidFill>
                  </a:tcPr>
                </a:tc>
                <a:extLst>
                  <a:ext uri="{0D108BD9-81ED-4DB2-BD59-A6C34878D82A}">
                    <a16:rowId xmlns:a16="http://schemas.microsoft.com/office/drawing/2014/main" val="3167554113"/>
                  </a:ext>
                </a:extLst>
              </a:tr>
            </a:tbl>
          </a:graphicData>
        </a:graphic>
      </p:graphicFrame>
      <p:pic>
        <p:nvPicPr>
          <p:cNvPr id="6" name="Graphic 5" descr="Checkmark">
            <a:extLst>
              <a:ext uri="{FF2B5EF4-FFF2-40B4-BE49-F238E27FC236}">
                <a16:creationId xmlns:a16="http://schemas.microsoft.com/office/drawing/2014/main" id="{5A8F7655-B9B1-0B4F-8092-CC0261FFA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1707" y="5715919"/>
            <a:ext cx="261409" cy="224604"/>
          </a:xfrm>
          <a:prstGeom prst="rect">
            <a:avLst/>
          </a:prstGeom>
        </p:spPr>
      </p:pic>
    </p:spTree>
    <p:extLst>
      <p:ext uri="{BB962C8B-B14F-4D97-AF65-F5344CB8AC3E}">
        <p14:creationId xmlns:p14="http://schemas.microsoft.com/office/powerpoint/2010/main" val="253980902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56000">
              <a:schemeClr val="bg2">
                <a:tint val="90000"/>
                <a:satMod val="92000"/>
                <a:lumMod val="120000"/>
              </a:schemeClr>
            </a:gs>
            <a:gs pos="28000">
              <a:srgbClr val="F7FAFA"/>
            </a:gs>
            <a:gs pos="100000">
              <a:schemeClr val="tx2">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0E1D-DA04-7641-89FD-201791E0C722}"/>
              </a:ext>
            </a:extLst>
          </p:cNvPr>
          <p:cNvSpPr>
            <a:spLocks noGrp="1"/>
          </p:cNvSpPr>
          <p:nvPr>
            <p:ph type="title"/>
          </p:nvPr>
        </p:nvSpPr>
        <p:spPr>
          <a:xfrm>
            <a:off x="1571223" y="548426"/>
            <a:ext cx="9933389" cy="1133341"/>
          </a:xfrm>
        </p:spPr>
        <p:txBody>
          <a:bodyPr>
            <a:normAutofit/>
          </a:bodyPr>
          <a:lstStyle/>
          <a:p>
            <a:r>
              <a:rPr lang="en-US" sz="3200" dirty="0"/>
              <a:t>Background History</a:t>
            </a:r>
            <a:br>
              <a:rPr lang="en-US" sz="3200" dirty="0"/>
            </a:br>
            <a:r>
              <a:rPr lang="en-US" sz="3200" dirty="0"/>
              <a:t>Damascus School </a:t>
            </a:r>
            <a:r>
              <a:rPr lang="en-US" sz="3200" i="1" dirty="0" err="1"/>
              <a:t>Hawayic</a:t>
            </a:r>
            <a:r>
              <a:rPr lang="en-US" sz="3200" i="1" dirty="0"/>
              <a:t> Logic</a:t>
            </a:r>
          </a:p>
        </p:txBody>
      </p:sp>
      <p:sp>
        <p:nvSpPr>
          <p:cNvPr id="3" name="Content Placeholder 2">
            <a:extLst>
              <a:ext uri="{FF2B5EF4-FFF2-40B4-BE49-F238E27FC236}">
                <a16:creationId xmlns:a16="http://schemas.microsoft.com/office/drawing/2014/main" id="{1CA5D187-7414-9C45-8A13-C85F606CA1AB}"/>
              </a:ext>
            </a:extLst>
          </p:cNvPr>
          <p:cNvSpPr>
            <a:spLocks noGrp="1"/>
          </p:cNvSpPr>
          <p:nvPr>
            <p:ph idx="1"/>
          </p:nvPr>
        </p:nvSpPr>
        <p:spPr>
          <a:xfrm>
            <a:off x="1150374" y="1996480"/>
            <a:ext cx="10354238" cy="4584698"/>
          </a:xfrm>
        </p:spPr>
        <p:txBody>
          <a:bodyPr>
            <a:normAutofit fontScale="85000" lnSpcReduction="20000"/>
          </a:bodyPr>
          <a:lstStyle/>
          <a:p>
            <a:pPr algn="just"/>
            <a:r>
              <a:rPr lang="en-US" sz="1300" dirty="0"/>
              <a:t>Raiek </a:t>
            </a:r>
            <a:r>
              <a:rPr lang="en-US" sz="1300" dirty="0" err="1"/>
              <a:t>Alnakari</a:t>
            </a:r>
            <a:r>
              <a:rPr lang="en-US" sz="1300" dirty="0"/>
              <a:t>, my father, is firstly a modern artist, novelist, and most importantly, the founder of the </a:t>
            </a:r>
            <a:r>
              <a:rPr lang="en-US" sz="1300" dirty="0" err="1"/>
              <a:t>Hayawic</a:t>
            </a:r>
            <a:r>
              <a:rPr lang="en-US" sz="1300" dirty="0"/>
              <a:t> / Vital Logic with  the </a:t>
            </a:r>
            <a:r>
              <a:rPr lang="en-US" sz="1300" dirty="0" err="1"/>
              <a:t>Hayawic</a:t>
            </a:r>
            <a:r>
              <a:rPr lang="en-US" sz="1300" dirty="0"/>
              <a:t> group researchers Gilles Deleuze, François Châtelet and René </a:t>
            </a:r>
            <a:r>
              <a:rPr lang="en-US" sz="1300" dirty="0" err="1"/>
              <a:t>Schérer</a:t>
            </a:r>
            <a:r>
              <a:rPr lang="en-US" sz="1300" dirty="0"/>
              <a:t> by the name “</a:t>
            </a:r>
            <a:r>
              <a:rPr lang="en-US" sz="1300" i="1" dirty="0"/>
              <a:t>Damascus School</a:t>
            </a:r>
            <a:r>
              <a:rPr lang="en-US" sz="1300" dirty="0"/>
              <a:t>”. </a:t>
            </a:r>
          </a:p>
          <a:p>
            <a:pPr algn="just"/>
            <a:r>
              <a:rPr lang="en-US" sz="1300" dirty="0"/>
              <a:t>The (DSHL) founded by my father was after the 1967's war, in which was applied as an interdisciplinary cognitive engineering. He taught its principles at several universities of different countries in France, Algeria and Cairo.</a:t>
            </a:r>
          </a:p>
          <a:p>
            <a:pPr algn="just"/>
            <a:r>
              <a:rPr lang="en-US" sz="1300" dirty="0"/>
              <a:t>He has written over forty books, most of which were banned from publication, to the latest being the encyclopedia "Quran al-Quran, Bible of the Bible, Torah al-Torah." 16 volumes, the first and 11th volumes were published In 2018 and 2019.</a:t>
            </a:r>
          </a:p>
          <a:p>
            <a:pPr marL="0" indent="0" algn="just">
              <a:buNone/>
            </a:pPr>
            <a:r>
              <a:rPr lang="en-US" sz="1300" dirty="0"/>
              <a:t>References</a:t>
            </a:r>
          </a:p>
          <a:p>
            <a:pPr marL="0" indent="0" algn="just">
              <a:buNone/>
            </a:pPr>
            <a:r>
              <a:rPr lang="en-US" sz="900" dirty="0" err="1"/>
              <a:t>Alnakari</a:t>
            </a:r>
            <a:r>
              <a:rPr lang="en-US" sz="900" dirty="0"/>
              <a:t>, R. (1970). </a:t>
            </a:r>
            <a:r>
              <a:rPr lang="en-US" sz="900" dirty="0" err="1"/>
              <a:t>L’Idéologie</a:t>
            </a:r>
            <a:r>
              <a:rPr lang="en-US" sz="900" dirty="0"/>
              <a:t> </a:t>
            </a:r>
            <a:r>
              <a:rPr lang="en-US" sz="900" dirty="0" err="1"/>
              <a:t>Hayawic</a:t>
            </a:r>
            <a:r>
              <a:rPr lang="en-US" sz="900" dirty="0"/>
              <a:t> (Vitale). Damas, </a:t>
            </a:r>
            <a:r>
              <a:rPr lang="en-US" sz="900" dirty="0" err="1"/>
              <a:t>Syrie</a:t>
            </a:r>
            <a:r>
              <a:rPr lang="en-US" sz="900" dirty="0"/>
              <a:t>: Dar </a:t>
            </a:r>
            <a:r>
              <a:rPr lang="en-US" sz="900" dirty="0" err="1"/>
              <a:t>Althabat</a:t>
            </a:r>
            <a:r>
              <a:rPr lang="en-US" sz="900" dirty="0"/>
              <a:t>.</a:t>
            </a:r>
          </a:p>
          <a:p>
            <a:pPr marL="0" indent="0" algn="just">
              <a:buNone/>
            </a:pPr>
            <a:r>
              <a:rPr lang="en-US" sz="900" dirty="0" err="1"/>
              <a:t>Alnakari</a:t>
            </a:r>
            <a:r>
              <a:rPr lang="en-US" sz="900" dirty="0"/>
              <a:t>, R. (1971). </a:t>
            </a:r>
            <a:r>
              <a:rPr lang="en-US" sz="900" dirty="0" err="1"/>
              <a:t>L’Identité</a:t>
            </a:r>
            <a:r>
              <a:rPr lang="en-US" sz="900" dirty="0"/>
              <a:t> </a:t>
            </a:r>
            <a:r>
              <a:rPr lang="en-US" sz="900" dirty="0" err="1"/>
              <a:t>Nationalité</a:t>
            </a:r>
            <a:r>
              <a:rPr lang="en-US" sz="900" dirty="0"/>
              <a:t> </a:t>
            </a:r>
            <a:r>
              <a:rPr lang="en-US" sz="900" dirty="0" err="1"/>
              <a:t>Arabe</a:t>
            </a:r>
            <a:r>
              <a:rPr lang="en-US" sz="900" dirty="0"/>
              <a:t>. Damas, </a:t>
            </a:r>
            <a:r>
              <a:rPr lang="en-US" sz="900" dirty="0" err="1"/>
              <a:t>Syrie</a:t>
            </a:r>
            <a:r>
              <a:rPr lang="en-US" sz="900" dirty="0"/>
              <a:t>: Dar Al-</a:t>
            </a:r>
            <a:r>
              <a:rPr lang="en-US" sz="900" dirty="0" err="1"/>
              <a:t>Alm</a:t>
            </a:r>
            <a:r>
              <a:rPr lang="en-US" sz="900" dirty="0"/>
              <a:t>.</a:t>
            </a:r>
          </a:p>
          <a:p>
            <a:pPr marL="0" indent="0" algn="just">
              <a:buNone/>
            </a:pPr>
            <a:r>
              <a:rPr lang="en-US" sz="900" dirty="0" err="1"/>
              <a:t>Alnakari</a:t>
            </a:r>
            <a:r>
              <a:rPr lang="en-US" sz="900" dirty="0"/>
              <a:t>, R. (1972). </a:t>
            </a:r>
            <a:r>
              <a:rPr lang="en-US" sz="900" dirty="0" err="1"/>
              <a:t>L’Identité</a:t>
            </a:r>
            <a:r>
              <a:rPr lang="en-US" sz="900" dirty="0"/>
              <a:t> de </a:t>
            </a:r>
            <a:r>
              <a:rPr lang="en-US" sz="900" dirty="0" err="1"/>
              <a:t>Nationalité</a:t>
            </a:r>
            <a:r>
              <a:rPr lang="en-US" sz="900" dirty="0"/>
              <a:t> Zionist. Damas, </a:t>
            </a:r>
            <a:r>
              <a:rPr lang="en-US" sz="900" dirty="0" err="1"/>
              <a:t>Syrie</a:t>
            </a:r>
            <a:r>
              <a:rPr lang="en-US" sz="900" dirty="0"/>
              <a:t>: Dar Al-</a:t>
            </a:r>
            <a:r>
              <a:rPr lang="en-US" sz="900" dirty="0" err="1"/>
              <a:t>Alm</a:t>
            </a:r>
            <a:r>
              <a:rPr lang="en-US" sz="900" dirty="0"/>
              <a:t>.</a:t>
            </a:r>
          </a:p>
          <a:p>
            <a:pPr marL="0" indent="0" algn="just">
              <a:buNone/>
            </a:pPr>
            <a:r>
              <a:rPr lang="en-US" sz="900" dirty="0" err="1"/>
              <a:t>Alnakari</a:t>
            </a:r>
            <a:r>
              <a:rPr lang="en-US" sz="900" dirty="0"/>
              <a:t>, R. (1974). </a:t>
            </a:r>
            <a:r>
              <a:rPr lang="en-US" sz="900" dirty="0" err="1"/>
              <a:t>L’Homme</a:t>
            </a:r>
            <a:r>
              <a:rPr lang="en-US" sz="900" dirty="0"/>
              <a:t> </a:t>
            </a:r>
            <a:r>
              <a:rPr lang="en-US" sz="900" dirty="0" err="1"/>
              <a:t>est</a:t>
            </a:r>
            <a:r>
              <a:rPr lang="en-US" sz="900" dirty="0"/>
              <a:t> </a:t>
            </a:r>
            <a:r>
              <a:rPr lang="en-US" sz="900" dirty="0" err="1"/>
              <a:t>Forme</a:t>
            </a:r>
            <a:r>
              <a:rPr lang="en-US" sz="900" dirty="0"/>
              <a:t>. Damas, </a:t>
            </a:r>
            <a:r>
              <a:rPr lang="en-US" sz="900" dirty="0" err="1"/>
              <a:t>Syrie</a:t>
            </a:r>
            <a:r>
              <a:rPr lang="en-US" sz="900" dirty="0"/>
              <a:t>: Dar Al-</a:t>
            </a:r>
            <a:r>
              <a:rPr lang="en-US" sz="900" dirty="0" err="1"/>
              <a:t>Alm</a:t>
            </a:r>
            <a:r>
              <a:rPr lang="en-US" sz="900" dirty="0"/>
              <a:t>.</a:t>
            </a:r>
          </a:p>
          <a:p>
            <a:pPr marL="0" indent="0" algn="just">
              <a:buNone/>
            </a:pPr>
            <a:r>
              <a:rPr lang="en-US" sz="900" dirty="0" err="1"/>
              <a:t>Alnakari</a:t>
            </a:r>
            <a:r>
              <a:rPr lang="en-US" sz="900" dirty="0"/>
              <a:t>, R. (1975). La </a:t>
            </a:r>
            <a:r>
              <a:rPr lang="en-US" sz="900" dirty="0" err="1"/>
              <a:t>loi</a:t>
            </a:r>
            <a:r>
              <a:rPr lang="en-US" sz="900" dirty="0"/>
              <a:t> </a:t>
            </a:r>
            <a:r>
              <a:rPr lang="en-US" sz="900" dirty="0" err="1"/>
              <a:t>Hayawic</a:t>
            </a:r>
            <a:r>
              <a:rPr lang="en-US" sz="900" dirty="0"/>
              <a:t> (Vitale) de </a:t>
            </a:r>
            <a:r>
              <a:rPr lang="en-US" sz="900" dirty="0" err="1"/>
              <a:t>l’univers</a:t>
            </a:r>
            <a:r>
              <a:rPr lang="en-US" sz="900" dirty="0"/>
              <a:t>. Damas, </a:t>
            </a:r>
            <a:r>
              <a:rPr lang="en-US" sz="900" dirty="0" err="1"/>
              <a:t>Syrie</a:t>
            </a:r>
            <a:r>
              <a:rPr lang="en-US" sz="900" dirty="0"/>
              <a:t>: Dar Al-</a:t>
            </a:r>
            <a:r>
              <a:rPr lang="en-US" sz="900" dirty="0" err="1"/>
              <a:t>Alm</a:t>
            </a:r>
            <a:r>
              <a:rPr lang="en-US" sz="900" dirty="0"/>
              <a:t>. </a:t>
            </a:r>
          </a:p>
          <a:p>
            <a:pPr marL="0" indent="0" algn="just">
              <a:buNone/>
            </a:pPr>
            <a:r>
              <a:rPr lang="en-US" sz="900" dirty="0" err="1"/>
              <a:t>Alnakari</a:t>
            </a:r>
            <a:r>
              <a:rPr lang="en-US" sz="900" dirty="0"/>
              <a:t>, R. (1976). La </a:t>
            </a:r>
            <a:r>
              <a:rPr lang="en-US" sz="900" dirty="0" err="1"/>
              <a:t>Théorie</a:t>
            </a:r>
            <a:r>
              <a:rPr lang="en-US" sz="900" dirty="0"/>
              <a:t> </a:t>
            </a:r>
            <a:r>
              <a:rPr lang="en-US" sz="900" dirty="0" err="1"/>
              <a:t>Hayawic</a:t>
            </a:r>
            <a:r>
              <a:rPr lang="en-US" sz="900" dirty="0"/>
              <a:t> (Vitale) de la </a:t>
            </a:r>
            <a:r>
              <a:rPr lang="en-US" sz="900" dirty="0" err="1"/>
              <a:t>connaissance</a:t>
            </a:r>
            <a:r>
              <a:rPr lang="en-US" sz="900" dirty="0"/>
              <a:t>. Damas, Dar Al-Anwar.</a:t>
            </a:r>
          </a:p>
          <a:p>
            <a:pPr marL="0" indent="0" algn="just">
              <a:buNone/>
            </a:pPr>
            <a:r>
              <a:rPr lang="en-US" sz="900" dirty="0" err="1"/>
              <a:t>Alnakari</a:t>
            </a:r>
            <a:r>
              <a:rPr lang="en-US" sz="900" dirty="0"/>
              <a:t>, R. (1978). Le </a:t>
            </a:r>
            <a:r>
              <a:rPr lang="en-US" sz="900" dirty="0" err="1"/>
              <a:t>programme</a:t>
            </a:r>
            <a:r>
              <a:rPr lang="en-US" sz="900" dirty="0"/>
              <a:t> politique </a:t>
            </a:r>
            <a:r>
              <a:rPr lang="en-US" sz="900" dirty="0" err="1"/>
              <a:t>Hayawic</a:t>
            </a:r>
            <a:r>
              <a:rPr lang="en-US" sz="900" dirty="0"/>
              <a:t> (Vitale). Baghdad, </a:t>
            </a:r>
            <a:r>
              <a:rPr lang="en-US" sz="900" dirty="0" err="1"/>
              <a:t>Irak</a:t>
            </a:r>
            <a:r>
              <a:rPr lang="en-US" sz="900" dirty="0"/>
              <a:t> : </a:t>
            </a:r>
            <a:r>
              <a:rPr lang="en-US" sz="900" dirty="0" err="1"/>
              <a:t>Alnakari</a:t>
            </a:r>
            <a:r>
              <a:rPr lang="en-US" sz="900" dirty="0"/>
              <a:t>.</a:t>
            </a:r>
          </a:p>
          <a:p>
            <a:pPr marL="0" indent="0" algn="just">
              <a:buNone/>
            </a:pPr>
            <a:r>
              <a:rPr lang="en-US" sz="900" dirty="0" err="1"/>
              <a:t>Alnakari</a:t>
            </a:r>
            <a:r>
              <a:rPr lang="en-US" sz="900" dirty="0"/>
              <a:t>, R. (1984). Le </a:t>
            </a:r>
            <a:r>
              <a:rPr lang="en-US" sz="900" dirty="0" err="1"/>
              <a:t>principe</a:t>
            </a:r>
            <a:r>
              <a:rPr lang="en-US" sz="900" dirty="0"/>
              <a:t> </a:t>
            </a:r>
            <a:r>
              <a:rPr lang="en-US" sz="900" dirty="0" err="1"/>
              <a:t>Hayawic</a:t>
            </a:r>
            <a:r>
              <a:rPr lang="en-US" sz="900" dirty="0"/>
              <a:t> dans la pensée </a:t>
            </a:r>
            <a:r>
              <a:rPr lang="en-US" sz="900" dirty="0" err="1"/>
              <a:t>philosophique</a:t>
            </a:r>
            <a:r>
              <a:rPr lang="en-US" sz="900" dirty="0"/>
              <a:t> et politique </a:t>
            </a:r>
            <a:r>
              <a:rPr lang="en-US" sz="900" dirty="0" err="1"/>
              <a:t>arabe</a:t>
            </a:r>
            <a:r>
              <a:rPr lang="en-US" sz="900" dirty="0"/>
              <a:t> </a:t>
            </a:r>
            <a:r>
              <a:rPr lang="en-US" sz="900" dirty="0" err="1"/>
              <a:t>contemporaine</a:t>
            </a:r>
            <a:r>
              <a:rPr lang="en-US" sz="900" dirty="0"/>
              <a:t> </a:t>
            </a:r>
            <a:r>
              <a:rPr lang="en-US" sz="900" dirty="0" err="1"/>
              <a:t>d'après</a:t>
            </a:r>
            <a:r>
              <a:rPr lang="en-US" sz="900" dirty="0"/>
              <a:t> le </a:t>
            </a:r>
            <a:r>
              <a:rPr lang="en-US" sz="900" dirty="0" err="1"/>
              <a:t>modéle</a:t>
            </a:r>
            <a:r>
              <a:rPr lang="en-US" sz="900" dirty="0"/>
              <a:t> </a:t>
            </a:r>
            <a:r>
              <a:rPr lang="en-US" sz="900" dirty="0" err="1"/>
              <a:t>syrien</a:t>
            </a:r>
            <a:r>
              <a:rPr lang="en-US" sz="900" dirty="0"/>
              <a:t> : application de la </a:t>
            </a:r>
            <a:r>
              <a:rPr lang="en-US" sz="900" dirty="0" err="1"/>
              <a:t>loi</a:t>
            </a:r>
            <a:r>
              <a:rPr lang="en-US" sz="900" dirty="0"/>
              <a:t> </a:t>
            </a:r>
            <a:r>
              <a:rPr lang="en-US" sz="900" dirty="0" err="1"/>
              <a:t>Hayawic</a:t>
            </a:r>
            <a:r>
              <a:rPr lang="en-US" sz="900" dirty="0"/>
              <a:t> </a:t>
            </a:r>
            <a:r>
              <a:rPr lang="en-US" sz="900" dirty="0" err="1"/>
              <a:t>à</a:t>
            </a:r>
            <a:r>
              <a:rPr lang="en-US" sz="900" dirty="0"/>
              <a:t> </a:t>
            </a:r>
            <a:r>
              <a:rPr lang="en-US" sz="900" dirty="0" err="1"/>
              <a:t>l'étude</a:t>
            </a:r>
            <a:r>
              <a:rPr lang="en-US" sz="900" dirty="0"/>
              <a:t> </a:t>
            </a:r>
            <a:r>
              <a:rPr lang="en-US" sz="900" dirty="0" err="1"/>
              <a:t>sociale</a:t>
            </a:r>
            <a:r>
              <a:rPr lang="en-US" sz="900" dirty="0"/>
              <a:t>. Non </a:t>
            </a:r>
            <a:r>
              <a:rPr lang="en-US" sz="900" dirty="0" err="1"/>
              <a:t>publié</a:t>
            </a:r>
            <a:r>
              <a:rPr lang="en-US" sz="900" dirty="0"/>
              <a:t> (</a:t>
            </a:r>
            <a:r>
              <a:rPr lang="en-US" sz="900" dirty="0" err="1"/>
              <a:t>thèse</a:t>
            </a:r>
            <a:r>
              <a:rPr lang="en-US" sz="900" dirty="0"/>
              <a:t> de </a:t>
            </a:r>
            <a:r>
              <a:rPr lang="en-US" sz="900" dirty="0" err="1"/>
              <a:t>doctorat</a:t>
            </a:r>
            <a:r>
              <a:rPr lang="en-US" sz="900" dirty="0"/>
              <a:t>) Vincennes-Saint Denis </a:t>
            </a:r>
            <a:r>
              <a:rPr lang="en-US" sz="900" dirty="0" err="1"/>
              <a:t>Univeristé</a:t>
            </a:r>
            <a:r>
              <a:rPr lang="en-US" sz="900" dirty="0"/>
              <a:t> Paris 8, Paris, France.</a:t>
            </a:r>
          </a:p>
          <a:p>
            <a:pPr marL="0" indent="0" algn="just">
              <a:buNone/>
            </a:pPr>
            <a:r>
              <a:rPr lang="en-US" sz="900" dirty="0" err="1"/>
              <a:t>Alnakari</a:t>
            </a:r>
            <a:r>
              <a:rPr lang="en-US" sz="900" dirty="0"/>
              <a:t>, R. (1987). La </a:t>
            </a:r>
            <a:r>
              <a:rPr lang="en-US" sz="900" dirty="0" err="1"/>
              <a:t>logique</a:t>
            </a:r>
            <a:r>
              <a:rPr lang="en-US" sz="900" dirty="0"/>
              <a:t> </a:t>
            </a:r>
            <a:r>
              <a:rPr lang="en-US" sz="900" dirty="0" err="1"/>
              <a:t>Hayawic</a:t>
            </a:r>
            <a:r>
              <a:rPr lang="en-US" sz="900" dirty="0"/>
              <a:t>, la Raison de la Raison- La science de la pensée et de la politique". (Tomes 1-4). Paris, France: International Edition Paris.</a:t>
            </a:r>
          </a:p>
          <a:p>
            <a:pPr marL="400050" lvl="1" indent="0" algn="just">
              <a:buNone/>
            </a:pPr>
            <a:r>
              <a:rPr lang="en-US" sz="900" dirty="0"/>
              <a:t>I. La </a:t>
            </a:r>
            <a:r>
              <a:rPr lang="en-US" sz="900" dirty="0" err="1"/>
              <a:t>Loi</a:t>
            </a:r>
            <a:r>
              <a:rPr lang="en-US" sz="900" dirty="0"/>
              <a:t> et la Raison</a:t>
            </a:r>
          </a:p>
          <a:p>
            <a:pPr marL="400050" lvl="1" indent="0" algn="just">
              <a:buNone/>
            </a:pPr>
            <a:r>
              <a:rPr lang="en-US" sz="900" dirty="0"/>
              <a:t>II. La Raison de la </a:t>
            </a:r>
            <a:r>
              <a:rPr lang="en-US" sz="900" dirty="0" err="1"/>
              <a:t>Loi</a:t>
            </a:r>
            <a:endParaRPr lang="en-US" sz="900" dirty="0"/>
          </a:p>
          <a:p>
            <a:pPr marL="400050" lvl="1" indent="0" algn="just">
              <a:buNone/>
            </a:pPr>
            <a:r>
              <a:rPr lang="en-US" sz="900" dirty="0"/>
              <a:t>III. La </a:t>
            </a:r>
            <a:r>
              <a:rPr lang="en-US" sz="900" dirty="0" err="1"/>
              <a:t>Loi</a:t>
            </a:r>
            <a:r>
              <a:rPr lang="en-US" sz="900" dirty="0"/>
              <a:t> et la Raison </a:t>
            </a:r>
            <a:r>
              <a:rPr lang="en-US" sz="900" dirty="0" err="1"/>
              <a:t>Individuellement</a:t>
            </a:r>
            <a:r>
              <a:rPr lang="en-US" sz="900" dirty="0"/>
              <a:t> </a:t>
            </a:r>
            <a:r>
              <a:rPr lang="en-US" sz="900" dirty="0" err="1"/>
              <a:t>Psychologiquement</a:t>
            </a:r>
            <a:r>
              <a:rPr lang="en-US" sz="900" dirty="0"/>
              <a:t>. </a:t>
            </a:r>
          </a:p>
          <a:p>
            <a:pPr marL="400050" lvl="1" indent="0" algn="just">
              <a:buNone/>
            </a:pPr>
            <a:r>
              <a:rPr lang="en-US" sz="900" dirty="0"/>
              <a:t>IV. Le Non-</a:t>
            </a:r>
            <a:r>
              <a:rPr lang="en-US" sz="900" dirty="0" err="1"/>
              <a:t>Loi</a:t>
            </a:r>
            <a:r>
              <a:rPr lang="en-US" sz="900" dirty="0"/>
              <a:t> et le Non-Raison</a:t>
            </a:r>
            <a:r>
              <a:rPr lang="en-US" sz="1100" dirty="0"/>
              <a:t>. </a:t>
            </a:r>
          </a:p>
          <a:p>
            <a:endParaRPr lang="en-US" dirty="0"/>
          </a:p>
          <a:p>
            <a:endParaRPr lang="en-US" dirty="0"/>
          </a:p>
          <a:p>
            <a:endParaRPr lang="en-US" dirty="0"/>
          </a:p>
        </p:txBody>
      </p:sp>
    </p:spTree>
    <p:extLst>
      <p:ext uri="{BB962C8B-B14F-4D97-AF65-F5344CB8AC3E}">
        <p14:creationId xmlns:p14="http://schemas.microsoft.com/office/powerpoint/2010/main" val="349640851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85E72E-9785-7643-A740-B2C5AEB52634}"/>
              </a:ext>
            </a:extLst>
          </p:cNvPr>
          <p:cNvSpPr>
            <a:spLocks noGrp="1"/>
          </p:cNvSpPr>
          <p:nvPr>
            <p:ph type="title"/>
          </p:nvPr>
        </p:nvSpPr>
        <p:spPr>
          <a:xfrm>
            <a:off x="1674891" y="878186"/>
            <a:ext cx="9018353" cy="1015008"/>
          </a:xfrm>
        </p:spPr>
        <p:txBody>
          <a:bodyPr>
            <a:normAutofit/>
          </a:bodyPr>
          <a:lstStyle/>
          <a:p>
            <a:r>
              <a:rPr lang="en-US" sz="3200" dirty="0"/>
              <a:t>The Vital ISU Measurement </a:t>
            </a:r>
          </a:p>
        </p:txBody>
      </p:sp>
      <p:sp>
        <p:nvSpPr>
          <p:cNvPr id="6" name="Content Placeholder 5">
            <a:extLst>
              <a:ext uri="{FF2B5EF4-FFF2-40B4-BE49-F238E27FC236}">
                <a16:creationId xmlns:a16="http://schemas.microsoft.com/office/drawing/2014/main" id="{6DF238EF-921B-D349-87FB-55F7AC6D0EE3}"/>
              </a:ext>
            </a:extLst>
          </p:cNvPr>
          <p:cNvSpPr>
            <a:spLocks noGrp="1"/>
          </p:cNvSpPr>
          <p:nvPr>
            <p:ph idx="1"/>
          </p:nvPr>
        </p:nvSpPr>
        <p:spPr>
          <a:xfrm>
            <a:off x="1285592" y="1520982"/>
            <a:ext cx="10049347" cy="3926781"/>
          </a:xfrm>
        </p:spPr>
        <p:txBody>
          <a:bodyPr>
            <a:normAutofit lnSpcReduction="10000"/>
          </a:bodyPr>
          <a:lstStyle/>
          <a:p>
            <a:pPr marL="0" indent="0">
              <a:buNone/>
            </a:pPr>
            <a:endParaRPr lang="en-US" sz="1600" dirty="0"/>
          </a:p>
          <a:p>
            <a:pPr marL="0" indent="0" algn="just">
              <a:buNone/>
            </a:pPr>
            <a:r>
              <a:rPr lang="en-US" sz="1600" dirty="0"/>
              <a:t>This vital measure of intelligence does not measure knowledge of information or memory, but it measures the intelligence of Common sense  in practicing and applying information according to the technique of the Interest Square by diagnosing each of </a:t>
            </a:r>
          </a:p>
          <a:p>
            <a:pPr marL="0" indent="0" algn="just">
              <a:buNone/>
            </a:pPr>
            <a:endParaRPr lang="en-US" sz="1400" dirty="0"/>
          </a:p>
          <a:p>
            <a:pPr algn="ctr"/>
            <a:r>
              <a:rPr lang="en-US" sz="1400" dirty="0"/>
              <a:t>1. Identity -Isolation Interest square</a:t>
            </a:r>
          </a:p>
          <a:p>
            <a:pPr algn="ctr"/>
            <a:r>
              <a:rPr lang="en-US" sz="1400" dirty="0"/>
              <a:t> 2. Priority- Conflicting Interest square </a:t>
            </a:r>
          </a:p>
          <a:p>
            <a:pPr algn="ctr"/>
            <a:r>
              <a:rPr lang="en-US" sz="1400" dirty="0"/>
              <a:t>3. Memory- Coe-existing Interest square</a:t>
            </a:r>
          </a:p>
          <a:p>
            <a:pPr algn="ctr"/>
            <a:r>
              <a:rPr lang="en-US" sz="1400" dirty="0"/>
              <a:t> 4. standardization - Unification Interest Square</a:t>
            </a:r>
          </a:p>
          <a:p>
            <a:pPr algn="just"/>
            <a:endParaRPr lang="en-US" sz="1600" dirty="0"/>
          </a:p>
          <a:p>
            <a:pPr marL="0" indent="0" algn="just">
              <a:buNone/>
            </a:pPr>
            <a:r>
              <a:rPr lang="en-US" sz="1600" dirty="0"/>
              <a:t>It is a measure that requires no prior explanation to assess the criteria of disturbance in learning, knowledge of knowledge, or measurement of sensory, psychological, cognitive, educational, and linguistic measurements.</a:t>
            </a:r>
          </a:p>
          <a:p>
            <a:endParaRPr lang="en-US" sz="1600" dirty="0"/>
          </a:p>
        </p:txBody>
      </p:sp>
    </p:spTree>
    <p:extLst>
      <p:ext uri="{BB962C8B-B14F-4D97-AF65-F5344CB8AC3E}">
        <p14:creationId xmlns:p14="http://schemas.microsoft.com/office/powerpoint/2010/main" val="420429655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6018">
              <a:srgbClr val="E3ECEC"/>
            </a:gs>
            <a:gs pos="27000">
              <a:schemeClr val="bg1"/>
            </a:gs>
            <a:gs pos="49000">
              <a:schemeClr val="bg1">
                <a:alpha val="77000"/>
                <a:lumMod val="94000"/>
              </a:schemeClr>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B423-4AA0-0647-9C84-1F07C4BFE117}"/>
              </a:ext>
            </a:extLst>
          </p:cNvPr>
          <p:cNvSpPr>
            <a:spLocks noGrp="1"/>
          </p:cNvSpPr>
          <p:nvPr>
            <p:ph type="title"/>
          </p:nvPr>
        </p:nvSpPr>
        <p:spPr>
          <a:xfrm>
            <a:off x="1876233" y="852710"/>
            <a:ext cx="8911687" cy="1280890"/>
          </a:xfrm>
        </p:spPr>
        <p:txBody>
          <a:bodyPr>
            <a:normAutofit fontScale="90000"/>
          </a:bodyPr>
          <a:lstStyle/>
          <a:p>
            <a:r>
              <a:rPr lang="en-US" dirty="0"/>
              <a:t>FLUID UNIVERSAL COMMON SENSE FUCC </a:t>
            </a:r>
            <a:br>
              <a:rPr lang="en-US" dirty="0"/>
            </a:br>
            <a:endParaRPr lang="en-US" dirty="0"/>
          </a:p>
        </p:txBody>
      </p:sp>
      <p:sp>
        <p:nvSpPr>
          <p:cNvPr id="3" name="Content Placeholder 2">
            <a:extLst>
              <a:ext uri="{FF2B5EF4-FFF2-40B4-BE49-F238E27FC236}">
                <a16:creationId xmlns:a16="http://schemas.microsoft.com/office/drawing/2014/main" id="{494B6373-514A-0A44-B52F-0D2AB116CD29}"/>
              </a:ext>
            </a:extLst>
          </p:cNvPr>
          <p:cNvSpPr>
            <a:spLocks noGrp="1"/>
          </p:cNvSpPr>
          <p:nvPr>
            <p:ph idx="1"/>
          </p:nvPr>
        </p:nvSpPr>
        <p:spPr>
          <a:xfrm>
            <a:off x="1186248" y="1878227"/>
            <a:ext cx="10528428" cy="4243060"/>
          </a:xfrm>
          <a:noFill/>
          <a:ln>
            <a:noFill/>
          </a:ln>
        </p:spPr>
        <p:txBody>
          <a:bodyPr>
            <a:normAutofit/>
          </a:bodyPr>
          <a:lstStyle/>
          <a:p>
            <a:pPr marL="0" indent="0" algn="ctr">
              <a:buNone/>
            </a:pPr>
            <a:endParaRPr lang="en-US" sz="2000" dirty="0"/>
          </a:p>
          <a:p>
            <a:pPr marL="0" indent="0" algn="ctr">
              <a:buNone/>
            </a:pPr>
            <a:r>
              <a:rPr lang="en-US" dirty="0">
                <a:solidFill>
                  <a:schemeClr val="tx1">
                    <a:lumMod val="85000"/>
                    <a:lumOff val="15000"/>
                  </a:schemeClr>
                </a:solidFill>
              </a:rPr>
              <a:t>The “Common Sense” expression is not new, and perhaps it is one of the most used in the most ambiguous and contradictory ways as long as it has been associated with controversial expressions such as:</a:t>
            </a:r>
          </a:p>
          <a:p>
            <a:pPr marL="0" indent="0" algn="ctr">
              <a:buNone/>
            </a:pPr>
            <a:endParaRPr lang="en-US" dirty="0">
              <a:solidFill>
                <a:schemeClr val="tx1">
                  <a:lumMod val="85000"/>
                  <a:lumOff val="15000"/>
                </a:schemeClr>
              </a:solidFill>
            </a:endParaRPr>
          </a:p>
          <a:p>
            <a:pPr marL="0" indent="0" algn="ctr">
              <a:buNone/>
            </a:pPr>
            <a:r>
              <a:rPr lang="en-US" dirty="0">
                <a:solidFill>
                  <a:schemeClr val="tx1">
                    <a:lumMod val="85000"/>
                    <a:lumOff val="15000"/>
                  </a:schemeClr>
                </a:solidFill>
              </a:rPr>
              <a:t> “Holistic Natural Law”,</a:t>
            </a:r>
          </a:p>
          <a:p>
            <a:pPr marL="0" indent="0" algn="ctr">
              <a:buNone/>
            </a:pPr>
            <a:r>
              <a:rPr lang="en-US" dirty="0">
                <a:solidFill>
                  <a:schemeClr val="tx1">
                    <a:lumMod val="85000"/>
                    <a:lumOff val="15000"/>
                  </a:schemeClr>
                </a:solidFill>
              </a:rPr>
              <a:t>“ Universal Consciousness”, </a:t>
            </a:r>
          </a:p>
          <a:p>
            <a:pPr marL="0" indent="0" algn="ctr">
              <a:buNone/>
            </a:pPr>
            <a:r>
              <a:rPr lang="en-US" dirty="0">
                <a:solidFill>
                  <a:schemeClr val="tx1">
                    <a:lumMod val="85000"/>
                    <a:lumOff val="15000"/>
                  </a:schemeClr>
                </a:solidFill>
              </a:rPr>
              <a:t>“ Cosmic Memory”, </a:t>
            </a:r>
          </a:p>
          <a:p>
            <a:pPr marL="0" indent="0" algn="ctr">
              <a:buNone/>
            </a:pPr>
            <a:r>
              <a:rPr lang="en-US" dirty="0">
                <a:solidFill>
                  <a:schemeClr val="tx1">
                    <a:lumMod val="85000"/>
                    <a:lumOff val="15000"/>
                  </a:schemeClr>
                </a:solidFill>
              </a:rPr>
              <a:t>“</a:t>
            </a:r>
            <a:r>
              <a:rPr lang="en-US" dirty="0" err="1">
                <a:solidFill>
                  <a:schemeClr val="tx1">
                    <a:lumMod val="85000"/>
                    <a:lumOff val="15000"/>
                  </a:schemeClr>
                </a:solidFill>
              </a:rPr>
              <a:t>Vitalistic</a:t>
            </a:r>
            <a:r>
              <a:rPr lang="en-US" dirty="0">
                <a:solidFill>
                  <a:schemeClr val="tx1">
                    <a:lumMod val="85000"/>
                    <a:lumOff val="15000"/>
                  </a:schemeClr>
                </a:solidFill>
              </a:rPr>
              <a:t>  Intelligence ”, </a:t>
            </a:r>
          </a:p>
          <a:p>
            <a:pPr marL="0" indent="0" algn="ctr">
              <a:buNone/>
            </a:pPr>
            <a:r>
              <a:rPr lang="en-US" dirty="0">
                <a:solidFill>
                  <a:schemeClr val="tx1">
                    <a:lumMod val="85000"/>
                    <a:lumOff val="15000"/>
                  </a:schemeClr>
                </a:solidFill>
              </a:rPr>
              <a:t>“ Common Soul”..</a:t>
            </a:r>
          </a:p>
          <a:p>
            <a:endParaRPr lang="en-US" sz="2000" dirty="0"/>
          </a:p>
        </p:txBody>
      </p:sp>
    </p:spTree>
    <p:extLst>
      <p:ext uri="{BB962C8B-B14F-4D97-AF65-F5344CB8AC3E}">
        <p14:creationId xmlns:p14="http://schemas.microsoft.com/office/powerpoint/2010/main" val="327316412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44000">
              <a:schemeClr val="bg2">
                <a:tint val="90000"/>
                <a:satMod val="92000"/>
                <a:lumMod val="120000"/>
              </a:schemeClr>
            </a:gs>
            <a:gs pos="14000">
              <a:srgbClr val="FBFCFC"/>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890E-8346-C642-BCBB-5EEE2D1DD2C3}"/>
              </a:ext>
            </a:extLst>
          </p:cNvPr>
          <p:cNvSpPr>
            <a:spLocks noGrp="1"/>
          </p:cNvSpPr>
          <p:nvPr>
            <p:ph type="title"/>
          </p:nvPr>
        </p:nvSpPr>
        <p:spPr>
          <a:xfrm>
            <a:off x="1440946" y="772840"/>
            <a:ext cx="9025223" cy="1048473"/>
          </a:xfrm>
        </p:spPr>
        <p:txBody>
          <a:bodyPr>
            <a:normAutofit fontScale="90000"/>
          </a:bodyPr>
          <a:lstStyle/>
          <a:p>
            <a:pPr algn="ctr"/>
            <a:r>
              <a:rPr lang="en-US" dirty="0"/>
              <a:t> Interest Square Units</a:t>
            </a:r>
            <a:br>
              <a:rPr lang="en-US" sz="3200" dirty="0"/>
            </a:br>
            <a:br>
              <a:rPr lang="en-US" sz="3200" dirty="0"/>
            </a:br>
            <a:endParaRPr lang="en-US" sz="3200" dirty="0"/>
          </a:p>
        </p:txBody>
      </p:sp>
      <p:sp>
        <p:nvSpPr>
          <p:cNvPr id="7" name="Content Placeholder 6">
            <a:extLst>
              <a:ext uri="{FF2B5EF4-FFF2-40B4-BE49-F238E27FC236}">
                <a16:creationId xmlns:a16="http://schemas.microsoft.com/office/drawing/2014/main" id="{09082AD7-19CE-7B4F-8ABC-8D0C6C0A3E77}"/>
              </a:ext>
            </a:extLst>
          </p:cNvPr>
          <p:cNvSpPr>
            <a:spLocks noGrp="1"/>
          </p:cNvSpPr>
          <p:nvPr>
            <p:ph sz="half" idx="2"/>
          </p:nvPr>
        </p:nvSpPr>
        <p:spPr>
          <a:xfrm>
            <a:off x="7190747" y="2126222"/>
            <a:ext cx="4313864" cy="1048473"/>
          </a:xfrm>
        </p:spPr>
        <p:txBody>
          <a:bodyPr>
            <a:normAutofit/>
          </a:bodyPr>
          <a:lstStyle/>
          <a:p>
            <a:pPr algn="ctr"/>
            <a:endParaRPr lang="en-US" dirty="0"/>
          </a:p>
          <a:p>
            <a:pPr algn="ctr"/>
            <a:endParaRPr lang="en-US" dirty="0"/>
          </a:p>
          <a:p>
            <a:pPr algn="ctr"/>
            <a:endParaRPr lang="en-US" dirty="0"/>
          </a:p>
        </p:txBody>
      </p:sp>
      <p:graphicFrame>
        <p:nvGraphicFramePr>
          <p:cNvPr id="5" name="Content Placeholder 4">
            <a:extLst>
              <a:ext uri="{FF2B5EF4-FFF2-40B4-BE49-F238E27FC236}">
                <a16:creationId xmlns:a16="http://schemas.microsoft.com/office/drawing/2014/main" id="{D50C52AF-7478-124B-A80A-71DA1BD5EDCF}"/>
              </a:ext>
            </a:extLst>
          </p:cNvPr>
          <p:cNvGraphicFramePr>
            <a:graphicFrameLocks noGrp="1"/>
          </p:cNvGraphicFramePr>
          <p:nvPr>
            <p:ph sz="half" idx="1"/>
          </p:nvPr>
        </p:nvGraphicFramePr>
        <p:xfrm>
          <a:off x="3007902" y="1970027"/>
          <a:ext cx="6057670" cy="3847722"/>
        </p:xfrm>
        <a:graphic>
          <a:graphicData uri="http://schemas.openxmlformats.org/drawingml/2006/table">
            <a:tbl>
              <a:tblPr firstRow="1" bandRow="1">
                <a:tableStyleId>{5C22544A-7EE6-4342-B048-85BDC9FD1C3A}</a:tableStyleId>
              </a:tblPr>
              <a:tblGrid>
                <a:gridCol w="2976439">
                  <a:extLst>
                    <a:ext uri="{9D8B030D-6E8A-4147-A177-3AD203B41FA5}">
                      <a16:colId xmlns:a16="http://schemas.microsoft.com/office/drawing/2014/main" val="651889717"/>
                    </a:ext>
                  </a:extLst>
                </a:gridCol>
                <a:gridCol w="3081231">
                  <a:extLst>
                    <a:ext uri="{9D8B030D-6E8A-4147-A177-3AD203B41FA5}">
                      <a16:colId xmlns:a16="http://schemas.microsoft.com/office/drawing/2014/main" val="3649057533"/>
                    </a:ext>
                  </a:extLst>
                </a:gridCol>
              </a:tblGrid>
              <a:tr h="1897760">
                <a:tc>
                  <a:txBody>
                    <a:bodyPr/>
                    <a:lstStyle/>
                    <a:p>
                      <a:pPr algn="ctr"/>
                      <a:r>
                        <a:rPr lang="en-US" dirty="0"/>
                        <a:t>CONFLICTING</a:t>
                      </a:r>
                    </a:p>
                  </a:txBody>
                  <a:tcPr>
                    <a:solidFill>
                      <a:srgbClr val="E2CCCD"/>
                    </a:solidFill>
                  </a:tcPr>
                </a:tc>
                <a:tc>
                  <a:txBody>
                    <a:bodyPr/>
                    <a:lstStyle/>
                    <a:p>
                      <a:pPr algn="ctr"/>
                      <a:r>
                        <a:rPr lang="en-US" dirty="0"/>
                        <a:t>UNIFICATION</a:t>
                      </a:r>
                    </a:p>
                  </a:txBody>
                  <a:tcPr>
                    <a:solidFill>
                      <a:srgbClr val="E2CCCD"/>
                    </a:solidFill>
                  </a:tcPr>
                </a:tc>
                <a:extLst>
                  <a:ext uri="{0D108BD9-81ED-4DB2-BD59-A6C34878D82A}">
                    <a16:rowId xmlns:a16="http://schemas.microsoft.com/office/drawing/2014/main" val="3571535456"/>
                  </a:ext>
                </a:extLst>
              </a:tr>
              <a:tr h="1949962">
                <a:tc>
                  <a:txBody>
                    <a:bodyPr/>
                    <a:lstStyle/>
                    <a:p>
                      <a:pPr algn="ctr"/>
                      <a:r>
                        <a:rPr lang="en-US" b="1" dirty="0">
                          <a:solidFill>
                            <a:schemeClr val="bg1"/>
                          </a:solidFill>
                        </a:rPr>
                        <a:t>ISOLATION</a:t>
                      </a:r>
                    </a:p>
                  </a:txBody>
                  <a:tcPr/>
                </a:tc>
                <a:tc>
                  <a:txBody>
                    <a:bodyPr/>
                    <a:lstStyle/>
                    <a:p>
                      <a:pPr algn="ctr"/>
                      <a:r>
                        <a:rPr lang="en-US" b="1" dirty="0">
                          <a:solidFill>
                            <a:schemeClr val="bg1"/>
                          </a:solidFill>
                        </a:rPr>
                        <a:t>COEXSITING</a:t>
                      </a:r>
                    </a:p>
                  </a:txBody>
                  <a:tcPr>
                    <a:solidFill>
                      <a:srgbClr val="E2CCCD"/>
                    </a:solidFill>
                  </a:tcPr>
                </a:tc>
                <a:extLst>
                  <a:ext uri="{0D108BD9-81ED-4DB2-BD59-A6C34878D82A}">
                    <a16:rowId xmlns:a16="http://schemas.microsoft.com/office/drawing/2014/main" val="2989091427"/>
                  </a:ext>
                </a:extLst>
              </a:tr>
            </a:tbl>
          </a:graphicData>
        </a:graphic>
      </p:graphicFrame>
      <p:pic>
        <p:nvPicPr>
          <p:cNvPr id="12" name="Picture 11" descr="Let the Cat Fight Begin. Two TOM CATS ready for Battle? – Ass Clown ...">
            <a:extLst>
              <a:ext uri="{FF2B5EF4-FFF2-40B4-BE49-F238E27FC236}">
                <a16:creationId xmlns:a16="http://schemas.microsoft.com/office/drawing/2014/main" id="{F48A3B08-13FF-CD44-9919-259ACB818B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83557" y="2383053"/>
            <a:ext cx="2335573" cy="1399176"/>
          </a:xfrm>
          <a:prstGeom prst="rect">
            <a:avLst/>
          </a:prstGeom>
        </p:spPr>
      </p:pic>
      <p:pic>
        <p:nvPicPr>
          <p:cNvPr id="14" name="Content Placeholder 5" descr="Image libre: sauvage, lions, faune, Afrique, animaux, grand chat">
            <a:extLst>
              <a:ext uri="{FF2B5EF4-FFF2-40B4-BE49-F238E27FC236}">
                <a16:creationId xmlns:a16="http://schemas.microsoft.com/office/drawing/2014/main" id="{2508C04D-5274-7F40-8D92-D21E5AAE7A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6000" y="4293081"/>
            <a:ext cx="2473519" cy="1313276"/>
          </a:xfrm>
          <a:prstGeom prst="rect">
            <a:avLst/>
          </a:prstGeom>
        </p:spPr>
      </p:pic>
      <p:pic>
        <p:nvPicPr>
          <p:cNvPr id="24" name="Picture 23" descr="Sleeping child | almost 4 weeks old | Pauleon Tan | Flickr">
            <a:extLst>
              <a:ext uri="{FF2B5EF4-FFF2-40B4-BE49-F238E27FC236}">
                <a16:creationId xmlns:a16="http://schemas.microsoft.com/office/drawing/2014/main" id="{D35FD0BA-F22A-5842-B5D4-F6B276A0169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239751" y="4293082"/>
            <a:ext cx="2249363" cy="1313275"/>
          </a:xfrm>
          <a:prstGeom prst="rect">
            <a:avLst/>
          </a:prstGeom>
        </p:spPr>
      </p:pic>
      <p:pic>
        <p:nvPicPr>
          <p:cNvPr id="35" name="Picture 34">
            <a:extLst>
              <a:ext uri="{FF2B5EF4-FFF2-40B4-BE49-F238E27FC236}">
                <a16:creationId xmlns:a16="http://schemas.microsoft.com/office/drawing/2014/main" id="{2C7EA3B2-232A-2546-92CC-5CCB3B9C6375}"/>
              </a:ext>
            </a:extLst>
          </p:cNvPr>
          <p:cNvPicPr>
            <a:picLocks noChangeAspect="1"/>
          </p:cNvPicPr>
          <p:nvPr/>
        </p:nvPicPr>
        <p:blipFill>
          <a:blip r:embed="rId8"/>
          <a:stretch>
            <a:fillRect/>
          </a:stretch>
        </p:blipFill>
        <p:spPr>
          <a:xfrm>
            <a:off x="6055591" y="2383053"/>
            <a:ext cx="2473520" cy="1399176"/>
          </a:xfrm>
          <a:prstGeom prst="rect">
            <a:avLst/>
          </a:prstGeom>
        </p:spPr>
      </p:pic>
    </p:spTree>
    <p:extLst>
      <p:ext uri="{BB962C8B-B14F-4D97-AF65-F5344CB8AC3E}">
        <p14:creationId xmlns:p14="http://schemas.microsoft.com/office/powerpoint/2010/main" val="211908954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53000">
              <a:schemeClr val="bg2">
                <a:tint val="90000"/>
                <a:satMod val="92000"/>
                <a:lumMod val="120000"/>
              </a:schemeClr>
            </a:gs>
            <a:gs pos="23958">
              <a:srgbClr val="F8FAFA"/>
            </a:gs>
            <a:gs pos="99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728B-6672-7147-A7CF-83F67CC54539}"/>
              </a:ext>
            </a:extLst>
          </p:cNvPr>
          <p:cNvSpPr>
            <a:spLocks noGrp="1"/>
          </p:cNvSpPr>
          <p:nvPr>
            <p:ph type="title"/>
          </p:nvPr>
        </p:nvSpPr>
        <p:spPr>
          <a:xfrm>
            <a:off x="1794933" y="624110"/>
            <a:ext cx="9709680" cy="1280890"/>
          </a:xfrm>
        </p:spPr>
        <p:txBody>
          <a:bodyPr>
            <a:normAutofit/>
          </a:bodyPr>
          <a:lstStyle/>
          <a:p>
            <a:r>
              <a:rPr lang="en-US" sz="3200" dirty="0"/>
              <a:t>Identity -Isolation Interest Square</a:t>
            </a:r>
            <a:br>
              <a:rPr lang="en-US" sz="3200" dirty="0"/>
            </a:br>
            <a:r>
              <a:rPr lang="en-US" sz="3200" dirty="0"/>
              <a:t>Muhammed Ali Clay</a:t>
            </a:r>
          </a:p>
        </p:txBody>
      </p:sp>
      <p:graphicFrame>
        <p:nvGraphicFramePr>
          <p:cNvPr id="4" name="Content Placeholder 3">
            <a:extLst>
              <a:ext uri="{FF2B5EF4-FFF2-40B4-BE49-F238E27FC236}">
                <a16:creationId xmlns:a16="http://schemas.microsoft.com/office/drawing/2014/main" id="{F139D2B2-C8F1-FE48-A897-428631736716}"/>
              </a:ext>
            </a:extLst>
          </p:cNvPr>
          <p:cNvGraphicFramePr>
            <a:graphicFrameLocks noGrp="1"/>
          </p:cNvGraphicFramePr>
          <p:nvPr>
            <p:ph idx="1"/>
            <p:extLst>
              <p:ext uri="{D42A27DB-BD31-4B8C-83A1-F6EECF244321}">
                <p14:modId xmlns:p14="http://schemas.microsoft.com/office/powerpoint/2010/main" val="2048308192"/>
              </p:ext>
            </p:extLst>
          </p:nvPr>
        </p:nvGraphicFramePr>
        <p:xfrm>
          <a:off x="3589867" y="2133600"/>
          <a:ext cx="5892800" cy="3407664"/>
        </p:xfrm>
        <a:graphic>
          <a:graphicData uri="http://schemas.openxmlformats.org/drawingml/2006/table">
            <a:tbl>
              <a:tblPr firstRow="1" bandRow="1">
                <a:tableStyleId>{5C22544A-7EE6-4342-B048-85BDC9FD1C3A}</a:tableStyleId>
              </a:tblPr>
              <a:tblGrid>
                <a:gridCol w="2873614">
                  <a:extLst>
                    <a:ext uri="{9D8B030D-6E8A-4147-A177-3AD203B41FA5}">
                      <a16:colId xmlns:a16="http://schemas.microsoft.com/office/drawing/2014/main" val="231397622"/>
                    </a:ext>
                  </a:extLst>
                </a:gridCol>
                <a:gridCol w="3019186">
                  <a:extLst>
                    <a:ext uri="{9D8B030D-6E8A-4147-A177-3AD203B41FA5}">
                      <a16:colId xmlns:a16="http://schemas.microsoft.com/office/drawing/2014/main" val="3981758729"/>
                    </a:ext>
                  </a:extLst>
                </a:gridCol>
              </a:tblGrid>
              <a:tr h="1703832">
                <a:tc>
                  <a:txBody>
                    <a:bodyPr/>
                    <a:lstStyle/>
                    <a:p>
                      <a:endParaRPr lang="en-US" dirty="0"/>
                    </a:p>
                  </a:txBody>
                  <a:tcPr>
                    <a:solidFill>
                      <a:schemeClr val="tx2">
                        <a:lumMod val="20000"/>
                        <a:lumOff val="80000"/>
                      </a:schemeClr>
                    </a:solidFill>
                  </a:tcPr>
                </a:tc>
                <a:tc>
                  <a:txBody>
                    <a:bodyPr/>
                    <a:lstStyle/>
                    <a:p>
                      <a:endParaRPr lang="en-US"/>
                    </a:p>
                  </a:txBody>
                  <a:tcPr>
                    <a:solidFill>
                      <a:schemeClr val="tx2">
                        <a:lumMod val="20000"/>
                        <a:lumOff val="80000"/>
                      </a:schemeClr>
                    </a:solidFill>
                  </a:tcPr>
                </a:tc>
                <a:extLst>
                  <a:ext uri="{0D108BD9-81ED-4DB2-BD59-A6C34878D82A}">
                    <a16:rowId xmlns:a16="http://schemas.microsoft.com/office/drawing/2014/main" val="1881636625"/>
                  </a:ext>
                </a:extLst>
              </a:tr>
              <a:tr h="1703832">
                <a:tc>
                  <a:txBody>
                    <a:bodyPr/>
                    <a:lstStyle/>
                    <a:p>
                      <a:endParaRPr lang="en-US" dirty="0"/>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1393187447"/>
                  </a:ext>
                </a:extLst>
              </a:tr>
            </a:tbl>
          </a:graphicData>
        </a:graphic>
      </p:graphicFrame>
      <p:pic>
        <p:nvPicPr>
          <p:cNvPr id="8" name="Picture 7">
            <a:extLst>
              <a:ext uri="{FF2B5EF4-FFF2-40B4-BE49-F238E27FC236}">
                <a16:creationId xmlns:a16="http://schemas.microsoft.com/office/drawing/2014/main" id="{6E29253F-7D7A-7643-863A-7BAE7FFBEE65}"/>
              </a:ext>
            </a:extLst>
          </p:cNvPr>
          <p:cNvPicPr>
            <a:picLocks noChangeAspect="1"/>
          </p:cNvPicPr>
          <p:nvPr/>
        </p:nvPicPr>
        <p:blipFill>
          <a:blip r:embed="rId2"/>
          <a:stretch>
            <a:fillRect/>
          </a:stretch>
        </p:blipFill>
        <p:spPr>
          <a:xfrm>
            <a:off x="7007103" y="4007556"/>
            <a:ext cx="2001199" cy="1307262"/>
          </a:xfrm>
          <a:prstGeom prst="rect">
            <a:avLst/>
          </a:prstGeom>
        </p:spPr>
      </p:pic>
      <p:pic>
        <p:nvPicPr>
          <p:cNvPr id="10" name="Picture 9">
            <a:extLst>
              <a:ext uri="{FF2B5EF4-FFF2-40B4-BE49-F238E27FC236}">
                <a16:creationId xmlns:a16="http://schemas.microsoft.com/office/drawing/2014/main" id="{215978F1-71FE-EA46-9288-26D18A3EFF09}"/>
              </a:ext>
            </a:extLst>
          </p:cNvPr>
          <p:cNvPicPr>
            <a:picLocks noChangeAspect="1"/>
          </p:cNvPicPr>
          <p:nvPr/>
        </p:nvPicPr>
        <p:blipFill>
          <a:blip r:embed="rId3"/>
          <a:stretch>
            <a:fillRect/>
          </a:stretch>
        </p:blipFill>
        <p:spPr>
          <a:xfrm>
            <a:off x="6883400" y="2346000"/>
            <a:ext cx="2124902" cy="1348176"/>
          </a:xfrm>
          <a:prstGeom prst="rect">
            <a:avLst/>
          </a:prstGeom>
        </p:spPr>
      </p:pic>
      <p:sp>
        <p:nvSpPr>
          <p:cNvPr id="13" name="TextBox 12">
            <a:extLst>
              <a:ext uri="{FF2B5EF4-FFF2-40B4-BE49-F238E27FC236}">
                <a16:creationId xmlns:a16="http://schemas.microsoft.com/office/drawing/2014/main" id="{DAE573F5-A930-1347-BC9B-68BF88E6549F}"/>
              </a:ext>
            </a:extLst>
          </p:cNvPr>
          <p:cNvSpPr txBox="1"/>
          <p:nvPr/>
        </p:nvSpPr>
        <p:spPr>
          <a:xfrm>
            <a:off x="2088444" y="5769864"/>
            <a:ext cx="5633273" cy="369332"/>
          </a:xfrm>
          <a:prstGeom prst="rect">
            <a:avLst/>
          </a:prstGeom>
          <a:noFill/>
        </p:spPr>
        <p:txBody>
          <a:bodyPr wrap="none" rtlCol="0">
            <a:spAutoFit/>
          </a:bodyPr>
          <a:lstStyle/>
          <a:p>
            <a:r>
              <a:rPr lang="en-US" dirty="0"/>
              <a:t>Where would you place each image, and why?</a:t>
            </a:r>
          </a:p>
        </p:txBody>
      </p:sp>
      <p:pic>
        <p:nvPicPr>
          <p:cNvPr id="14" name="Picture 13">
            <a:extLst>
              <a:ext uri="{FF2B5EF4-FFF2-40B4-BE49-F238E27FC236}">
                <a16:creationId xmlns:a16="http://schemas.microsoft.com/office/drawing/2014/main" id="{DE09EEDF-CF34-044D-B1DC-4047436DB7A8}"/>
              </a:ext>
            </a:extLst>
          </p:cNvPr>
          <p:cNvPicPr>
            <a:picLocks noChangeAspect="1"/>
          </p:cNvPicPr>
          <p:nvPr/>
        </p:nvPicPr>
        <p:blipFill>
          <a:blip r:embed="rId4"/>
          <a:stretch>
            <a:fillRect/>
          </a:stretch>
        </p:blipFill>
        <p:spPr>
          <a:xfrm>
            <a:off x="4139845" y="2346000"/>
            <a:ext cx="1977681" cy="1219508"/>
          </a:xfrm>
          <a:prstGeom prst="rect">
            <a:avLst/>
          </a:prstGeom>
        </p:spPr>
      </p:pic>
      <p:pic>
        <p:nvPicPr>
          <p:cNvPr id="15" name="Picture 14">
            <a:extLst>
              <a:ext uri="{FF2B5EF4-FFF2-40B4-BE49-F238E27FC236}">
                <a16:creationId xmlns:a16="http://schemas.microsoft.com/office/drawing/2014/main" id="{A95094CB-D91D-4F4D-BF79-CC4C0810CAC7}"/>
              </a:ext>
            </a:extLst>
          </p:cNvPr>
          <p:cNvPicPr>
            <a:picLocks noChangeAspect="1"/>
          </p:cNvPicPr>
          <p:nvPr/>
        </p:nvPicPr>
        <p:blipFill>
          <a:blip r:embed="rId5"/>
          <a:stretch>
            <a:fillRect/>
          </a:stretch>
        </p:blipFill>
        <p:spPr>
          <a:xfrm>
            <a:off x="4338493" y="4007556"/>
            <a:ext cx="1692809" cy="1249566"/>
          </a:xfrm>
          <a:prstGeom prst="rect">
            <a:avLst/>
          </a:prstGeom>
        </p:spPr>
      </p:pic>
    </p:spTree>
    <p:extLst>
      <p:ext uri="{BB962C8B-B14F-4D97-AF65-F5344CB8AC3E}">
        <p14:creationId xmlns:p14="http://schemas.microsoft.com/office/powerpoint/2010/main" val="197702051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26000">
              <a:srgbClr val="F8FAFA"/>
            </a:gs>
            <a:gs pos="4600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96CFBD-F800-6349-9AF1-CD3DE874E02A}"/>
              </a:ext>
            </a:extLst>
          </p:cNvPr>
          <p:cNvSpPr>
            <a:spLocks noGrp="1"/>
          </p:cNvSpPr>
          <p:nvPr>
            <p:ph type="title"/>
          </p:nvPr>
        </p:nvSpPr>
        <p:spPr>
          <a:xfrm>
            <a:off x="1772357" y="624110"/>
            <a:ext cx="9732256" cy="1280890"/>
          </a:xfrm>
        </p:spPr>
        <p:txBody>
          <a:bodyPr>
            <a:normAutofit/>
          </a:bodyPr>
          <a:lstStyle/>
          <a:p>
            <a:r>
              <a:rPr lang="en-US" sz="3200" dirty="0"/>
              <a:t>Priority- Conflicting Interest Square </a:t>
            </a:r>
            <a:br>
              <a:rPr lang="en-US" sz="3200" dirty="0"/>
            </a:br>
            <a:r>
              <a:rPr lang="en-US" sz="3200" dirty="0"/>
              <a:t>Muhammed Ali Clay</a:t>
            </a:r>
          </a:p>
        </p:txBody>
      </p:sp>
      <p:graphicFrame>
        <p:nvGraphicFramePr>
          <p:cNvPr id="9" name="Content Placeholder 8">
            <a:extLst>
              <a:ext uri="{FF2B5EF4-FFF2-40B4-BE49-F238E27FC236}">
                <a16:creationId xmlns:a16="http://schemas.microsoft.com/office/drawing/2014/main" id="{8EA26A49-1878-A944-B14C-17D2CADB914F}"/>
              </a:ext>
            </a:extLst>
          </p:cNvPr>
          <p:cNvGraphicFramePr>
            <a:graphicFrameLocks noGrp="1"/>
          </p:cNvGraphicFramePr>
          <p:nvPr>
            <p:ph idx="1"/>
          </p:nvPr>
        </p:nvGraphicFramePr>
        <p:xfrm>
          <a:off x="2790801" y="1902178"/>
          <a:ext cx="6610398" cy="4244690"/>
        </p:xfrm>
        <a:graphic>
          <a:graphicData uri="http://schemas.openxmlformats.org/drawingml/2006/table">
            <a:tbl>
              <a:tblPr firstRow="1" bandRow="1">
                <a:tableStyleId>{5C22544A-7EE6-4342-B048-85BDC9FD1C3A}</a:tableStyleId>
              </a:tblPr>
              <a:tblGrid>
                <a:gridCol w="3263599">
                  <a:extLst>
                    <a:ext uri="{9D8B030D-6E8A-4147-A177-3AD203B41FA5}">
                      <a16:colId xmlns:a16="http://schemas.microsoft.com/office/drawing/2014/main" val="3757484189"/>
                    </a:ext>
                  </a:extLst>
                </a:gridCol>
                <a:gridCol w="3346799">
                  <a:extLst>
                    <a:ext uri="{9D8B030D-6E8A-4147-A177-3AD203B41FA5}">
                      <a16:colId xmlns:a16="http://schemas.microsoft.com/office/drawing/2014/main" val="1047686404"/>
                    </a:ext>
                  </a:extLst>
                </a:gridCol>
              </a:tblGrid>
              <a:tr h="2043289">
                <a:tc>
                  <a:txBody>
                    <a:bodyPr/>
                    <a:lstStyle/>
                    <a:p>
                      <a:endParaRPr lang="en-US" dirty="0"/>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3579266850"/>
                  </a:ext>
                </a:extLst>
              </a:tr>
              <a:tr h="2201401">
                <a:tc>
                  <a:txBody>
                    <a:bodyPr/>
                    <a:lstStyle/>
                    <a:p>
                      <a:endParaRPr lang="en-US" dirty="0"/>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679717160"/>
                  </a:ext>
                </a:extLst>
              </a:tr>
            </a:tbl>
          </a:graphicData>
        </a:graphic>
      </p:graphicFrame>
      <p:pic>
        <p:nvPicPr>
          <p:cNvPr id="18" name="Picture 17">
            <a:extLst>
              <a:ext uri="{FF2B5EF4-FFF2-40B4-BE49-F238E27FC236}">
                <a16:creationId xmlns:a16="http://schemas.microsoft.com/office/drawing/2014/main" id="{015218F9-8363-7D47-AA67-1C19024991D8}"/>
              </a:ext>
            </a:extLst>
          </p:cNvPr>
          <p:cNvPicPr>
            <a:picLocks noChangeAspect="1"/>
          </p:cNvPicPr>
          <p:nvPr/>
        </p:nvPicPr>
        <p:blipFill>
          <a:blip r:embed="rId2"/>
          <a:stretch>
            <a:fillRect/>
          </a:stretch>
        </p:blipFill>
        <p:spPr>
          <a:xfrm>
            <a:off x="6638485" y="2339224"/>
            <a:ext cx="2151357" cy="1474539"/>
          </a:xfrm>
          <a:prstGeom prst="rect">
            <a:avLst/>
          </a:prstGeom>
        </p:spPr>
      </p:pic>
      <p:sp>
        <p:nvSpPr>
          <p:cNvPr id="20" name="TextBox 19">
            <a:extLst>
              <a:ext uri="{FF2B5EF4-FFF2-40B4-BE49-F238E27FC236}">
                <a16:creationId xmlns:a16="http://schemas.microsoft.com/office/drawing/2014/main" id="{988115CB-E76E-EE43-BF55-0E01AB5E20FF}"/>
              </a:ext>
            </a:extLst>
          </p:cNvPr>
          <p:cNvSpPr txBox="1"/>
          <p:nvPr/>
        </p:nvSpPr>
        <p:spPr>
          <a:xfrm>
            <a:off x="1264357" y="6265333"/>
            <a:ext cx="5941686" cy="646331"/>
          </a:xfrm>
          <a:prstGeom prst="rect">
            <a:avLst/>
          </a:prstGeom>
          <a:noFill/>
        </p:spPr>
        <p:txBody>
          <a:bodyPr wrap="square" rtlCol="0">
            <a:spAutoFit/>
          </a:bodyPr>
          <a:lstStyle/>
          <a:p>
            <a:r>
              <a:rPr lang="en-US" dirty="0"/>
              <a:t>Where would you place each image, and why?</a:t>
            </a:r>
          </a:p>
          <a:p>
            <a:endParaRPr lang="en-US" dirty="0"/>
          </a:p>
        </p:txBody>
      </p:sp>
      <p:pic>
        <p:nvPicPr>
          <p:cNvPr id="10" name="Picture 9">
            <a:extLst>
              <a:ext uri="{FF2B5EF4-FFF2-40B4-BE49-F238E27FC236}">
                <a16:creationId xmlns:a16="http://schemas.microsoft.com/office/drawing/2014/main" id="{A4FE4AF1-8396-4743-BC14-9F6F4FAEFEC5}"/>
              </a:ext>
            </a:extLst>
          </p:cNvPr>
          <p:cNvPicPr>
            <a:picLocks noChangeAspect="1"/>
          </p:cNvPicPr>
          <p:nvPr/>
        </p:nvPicPr>
        <p:blipFill>
          <a:blip r:embed="rId3"/>
          <a:stretch>
            <a:fillRect/>
          </a:stretch>
        </p:blipFill>
        <p:spPr>
          <a:xfrm>
            <a:off x="4199891" y="2387298"/>
            <a:ext cx="1612900" cy="1366560"/>
          </a:xfrm>
          <a:prstGeom prst="rect">
            <a:avLst/>
          </a:prstGeom>
        </p:spPr>
      </p:pic>
      <p:pic>
        <p:nvPicPr>
          <p:cNvPr id="11" name="Picture 10">
            <a:extLst>
              <a:ext uri="{FF2B5EF4-FFF2-40B4-BE49-F238E27FC236}">
                <a16:creationId xmlns:a16="http://schemas.microsoft.com/office/drawing/2014/main" id="{4FC8E00F-31BB-E44C-B8E1-DBE53B44BD12}"/>
              </a:ext>
            </a:extLst>
          </p:cNvPr>
          <p:cNvPicPr>
            <a:picLocks noChangeAspect="1"/>
          </p:cNvPicPr>
          <p:nvPr/>
        </p:nvPicPr>
        <p:blipFill>
          <a:blip r:embed="rId4"/>
          <a:stretch>
            <a:fillRect/>
          </a:stretch>
        </p:blipFill>
        <p:spPr>
          <a:xfrm>
            <a:off x="6973493" y="4440630"/>
            <a:ext cx="1816097" cy="1302401"/>
          </a:xfrm>
          <a:prstGeom prst="rect">
            <a:avLst/>
          </a:prstGeom>
        </p:spPr>
      </p:pic>
      <p:pic>
        <p:nvPicPr>
          <p:cNvPr id="14" name="Picture 13">
            <a:extLst>
              <a:ext uri="{FF2B5EF4-FFF2-40B4-BE49-F238E27FC236}">
                <a16:creationId xmlns:a16="http://schemas.microsoft.com/office/drawing/2014/main" id="{01797F3E-2F30-734D-BDB2-B4B8F644BB8B}"/>
              </a:ext>
            </a:extLst>
          </p:cNvPr>
          <p:cNvPicPr>
            <a:picLocks noChangeAspect="1"/>
          </p:cNvPicPr>
          <p:nvPr/>
        </p:nvPicPr>
        <p:blipFill>
          <a:blip r:embed="rId5"/>
          <a:stretch>
            <a:fillRect/>
          </a:stretch>
        </p:blipFill>
        <p:spPr>
          <a:xfrm>
            <a:off x="3525699" y="4407143"/>
            <a:ext cx="2075001" cy="1249566"/>
          </a:xfrm>
          <a:prstGeom prst="rect">
            <a:avLst/>
          </a:prstGeom>
        </p:spPr>
      </p:pic>
    </p:spTree>
    <p:extLst>
      <p:ext uri="{BB962C8B-B14F-4D97-AF65-F5344CB8AC3E}">
        <p14:creationId xmlns:p14="http://schemas.microsoft.com/office/powerpoint/2010/main" val="161357648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rgbClr val="E3ECEC"/>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8AC5-9742-4048-B9C3-7BB21CA6C658}"/>
              </a:ext>
            </a:extLst>
          </p:cNvPr>
          <p:cNvSpPr>
            <a:spLocks noGrp="1"/>
          </p:cNvSpPr>
          <p:nvPr>
            <p:ph type="title"/>
          </p:nvPr>
        </p:nvSpPr>
        <p:spPr>
          <a:xfrm>
            <a:off x="1702051" y="776391"/>
            <a:ext cx="9802561" cy="757234"/>
          </a:xfrm>
        </p:spPr>
        <p:txBody>
          <a:bodyPr/>
          <a:lstStyle/>
          <a:p>
            <a:r>
              <a:rPr lang="en-US" dirty="0"/>
              <a:t>Inspired Motives of this research</a:t>
            </a:r>
          </a:p>
        </p:txBody>
      </p:sp>
      <p:sp>
        <p:nvSpPr>
          <p:cNvPr id="3" name="Content Placeholder 2">
            <a:extLst>
              <a:ext uri="{FF2B5EF4-FFF2-40B4-BE49-F238E27FC236}">
                <a16:creationId xmlns:a16="http://schemas.microsoft.com/office/drawing/2014/main" id="{77AD477E-DD36-FC46-8513-335AEBF83410}"/>
              </a:ext>
            </a:extLst>
          </p:cNvPr>
          <p:cNvSpPr>
            <a:spLocks noGrp="1"/>
          </p:cNvSpPr>
          <p:nvPr>
            <p:ph idx="1"/>
          </p:nvPr>
        </p:nvSpPr>
        <p:spPr>
          <a:xfrm>
            <a:off x="1262130" y="2009869"/>
            <a:ext cx="10242482" cy="4218915"/>
          </a:xfrm>
        </p:spPr>
        <p:txBody>
          <a:bodyPr>
            <a:normAutofit fontScale="92500" lnSpcReduction="10000"/>
          </a:bodyPr>
          <a:lstStyle/>
          <a:p>
            <a:pPr algn="just"/>
            <a:r>
              <a:rPr lang="en-US" sz="1500" dirty="0"/>
              <a:t>It all started from the Syrian war, not knowing that I was directly leading to my father’s path.</a:t>
            </a:r>
          </a:p>
          <a:p>
            <a:pPr algn="just"/>
            <a:r>
              <a:rPr lang="en-US" sz="1500" dirty="0"/>
              <a:t>As an educator, I believed that if there was any change to occur, we had to start integrating learning-teaching methods, with short and intermittent doses of mental storm to activate the students’ common sense, preferably linked to the official educational systems by integrating it through an extracurricular, that would not require our memories but rather our common sense. </a:t>
            </a:r>
          </a:p>
          <a:p>
            <a:pPr algn="just"/>
            <a:r>
              <a:rPr lang="en-US" sz="1500" dirty="0"/>
              <a:t>As I started my research in applying the curriculum to students from primary and on to middle school classes in Damascus- spring of 2014 and 2015 under the missile attacks, leading it to my thesis 2019.</a:t>
            </a:r>
          </a:p>
          <a:p>
            <a:pPr algn="just"/>
            <a:r>
              <a:rPr lang="en-US" sz="1500" dirty="0"/>
              <a:t>continued the research on to public schools of Paris, leading me to the fieldwork of the Professional (vocational) School in the suburbs of Paris from 2021 to 2022.</a:t>
            </a:r>
          </a:p>
          <a:p>
            <a:pPr algn="just"/>
            <a:r>
              <a:rPr lang="en-US" sz="1500" dirty="0"/>
              <a:t>Discovering from the first minutes, that these particular students were victims of very poor educational management on to suffering from deprived curricula based on the universal common Sense; when the students’ future and success were classified based on the measurement of parrot-like memory retaining information rather than retaining information from the fluid common sense memory.</a:t>
            </a:r>
          </a:p>
          <a:p>
            <a:pPr algn="just"/>
            <a:r>
              <a:rPr lang="en-US" sz="1500" dirty="0"/>
              <a:t>Leading me </a:t>
            </a:r>
            <a:r>
              <a:rPr lang="en-AE" sz="1500"/>
              <a:t>to prioritize </a:t>
            </a:r>
            <a:r>
              <a:rPr lang="en-US" sz="1500" dirty="0"/>
              <a:t>first in detecting </a:t>
            </a:r>
            <a:r>
              <a:rPr lang="en-AE" sz="1500"/>
              <a:t>the Common-sense disorder syndrome CSDS </a:t>
            </a:r>
            <a:r>
              <a:rPr lang="en-US" sz="1500" dirty="0"/>
              <a:t>provided by the </a:t>
            </a:r>
            <a:r>
              <a:rPr lang="en-AE" sz="1500"/>
              <a:t>references o</a:t>
            </a:r>
            <a:r>
              <a:rPr lang="en-US" sz="1500" dirty="0"/>
              <a:t>f</a:t>
            </a:r>
            <a:r>
              <a:rPr lang="en-AE" sz="1500"/>
              <a:t> </a:t>
            </a:r>
            <a:r>
              <a:rPr lang="en-US" sz="1500" dirty="0"/>
              <a:t>the educational theorists, </a:t>
            </a:r>
            <a:r>
              <a:rPr lang="en-AE" sz="1500"/>
              <a:t>institutions</a:t>
            </a:r>
            <a:r>
              <a:rPr lang="en-US" sz="1500" dirty="0"/>
              <a:t> &amp; organizations</a:t>
            </a:r>
            <a:r>
              <a:rPr lang="en-AE" sz="1500"/>
              <a:t>. As a result, I had to document a brief history of the founder of the Universal Common-sense research stages &amp; developments and the impact of its absence on </a:t>
            </a:r>
            <a:r>
              <a:rPr lang="en-US" sz="1500" dirty="0"/>
              <a:t>the </a:t>
            </a:r>
            <a:r>
              <a:rPr lang="en-AE" sz="1500"/>
              <a:t>intellectual references</a:t>
            </a:r>
            <a:r>
              <a:rPr lang="en-US" sz="1500" dirty="0"/>
              <a:t> of the </a:t>
            </a:r>
            <a:r>
              <a:rPr lang="en-AE" sz="1500"/>
              <a:t>political agendas. </a:t>
            </a:r>
            <a:endParaRPr lang="en-US" sz="1500" dirty="0"/>
          </a:p>
          <a:p>
            <a:endParaRPr lang="en-US" dirty="0"/>
          </a:p>
        </p:txBody>
      </p:sp>
    </p:spTree>
    <p:extLst>
      <p:ext uri="{BB962C8B-B14F-4D97-AF65-F5344CB8AC3E}">
        <p14:creationId xmlns:p14="http://schemas.microsoft.com/office/powerpoint/2010/main" val="401262848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B4AD-B479-CB45-B837-52FC7F58BBEB}"/>
              </a:ext>
            </a:extLst>
          </p:cNvPr>
          <p:cNvSpPr>
            <a:spLocks noGrp="1"/>
          </p:cNvSpPr>
          <p:nvPr>
            <p:ph type="title"/>
          </p:nvPr>
        </p:nvSpPr>
        <p:spPr>
          <a:xfrm>
            <a:off x="1836707" y="906495"/>
            <a:ext cx="9405356" cy="1261056"/>
          </a:xfrm>
        </p:spPr>
        <p:txBody>
          <a:bodyPr>
            <a:normAutofit/>
          </a:bodyPr>
          <a:lstStyle/>
          <a:p>
            <a:r>
              <a:rPr lang="en-US" sz="3200" dirty="0"/>
              <a:t>Reference</a:t>
            </a:r>
          </a:p>
        </p:txBody>
      </p:sp>
      <p:sp>
        <p:nvSpPr>
          <p:cNvPr id="3" name="Content Placeholder 2">
            <a:extLst>
              <a:ext uri="{FF2B5EF4-FFF2-40B4-BE49-F238E27FC236}">
                <a16:creationId xmlns:a16="http://schemas.microsoft.com/office/drawing/2014/main" id="{D35135CC-85DD-5E4F-AD0D-4EF926805F8C}"/>
              </a:ext>
            </a:extLst>
          </p:cNvPr>
          <p:cNvSpPr>
            <a:spLocks noGrp="1"/>
          </p:cNvSpPr>
          <p:nvPr>
            <p:ph idx="1"/>
          </p:nvPr>
        </p:nvSpPr>
        <p:spPr>
          <a:xfrm>
            <a:off x="1246701" y="2306010"/>
            <a:ext cx="10075057" cy="1918570"/>
          </a:xfrm>
        </p:spPr>
        <p:txBody>
          <a:bodyPr>
            <a:noAutofit/>
          </a:bodyPr>
          <a:lstStyle/>
          <a:p>
            <a:pPr marL="457200" algn="just">
              <a:spcBef>
                <a:spcPts val="0"/>
              </a:spcBef>
            </a:pPr>
            <a:r>
              <a:rPr lang="en-US" dirty="0" err="1">
                <a:solidFill>
                  <a:schemeClr val="tx1">
                    <a:lumMod val="85000"/>
                    <a:lumOff val="15000"/>
                  </a:schemeClr>
                </a:solidFill>
              </a:rPr>
              <a:t>Alnakari</a:t>
            </a:r>
            <a:r>
              <a:rPr lang="en-US" dirty="0">
                <a:solidFill>
                  <a:schemeClr val="tx1">
                    <a:lumMod val="85000"/>
                    <a:lumOff val="15000"/>
                  </a:schemeClr>
                </a:solidFill>
              </a:rPr>
              <a:t>  Yasmine, </a:t>
            </a:r>
            <a:r>
              <a:rPr lang="en-AE">
                <a:solidFill>
                  <a:schemeClr val="tx1">
                    <a:lumMod val="85000"/>
                    <a:lumOff val="15000"/>
                  </a:schemeClr>
                </a:solidFill>
              </a:rPr>
              <a:t>"LES INTÉRETS ÉDUCATIFS DE LA PÉDAGOGIE INSPIRÉE DU CARRÉ LOGIQUE.</a:t>
            </a:r>
            <a:r>
              <a:rPr lang="en-US" dirty="0">
                <a:solidFill>
                  <a:schemeClr val="tx1">
                    <a:lumMod val="85000"/>
                    <a:lumOff val="15000"/>
                  </a:schemeClr>
                </a:solidFill>
              </a:rPr>
              <a:t>” Volume1: 400 pages + Volume 2: ANNEX ~500 pages. 2019</a:t>
            </a:r>
            <a:endParaRPr lang="fr-FR" dirty="0">
              <a:solidFill>
                <a:schemeClr val="tx1">
                  <a:lumMod val="85000"/>
                  <a:lumOff val="15000"/>
                </a:schemeClr>
              </a:solidFill>
              <a:ea typeface="Calibri" panose="020F0502020204030204" pitchFamily="34" charset="0"/>
            </a:endParaRPr>
          </a:p>
          <a:p>
            <a:pPr marL="457200" algn="just">
              <a:spcBef>
                <a:spcPts val="0"/>
              </a:spcBef>
            </a:pPr>
            <a:endParaRPr lang="fr-FR" sz="1100" dirty="0">
              <a:solidFill>
                <a:schemeClr val="tx1">
                  <a:lumMod val="85000"/>
                  <a:lumOff val="15000"/>
                </a:schemeClr>
              </a:solidFill>
              <a:ea typeface="Calibri" panose="020F0502020204030204" pitchFamily="34" charset="0"/>
            </a:endParaRPr>
          </a:p>
          <a:p>
            <a:endParaRPr lang="en-US" sz="1200" dirty="0">
              <a:solidFill>
                <a:schemeClr val="tx1">
                  <a:lumMod val="85000"/>
                  <a:lumOff val="15000"/>
                </a:schemeClr>
              </a:solidFill>
            </a:endParaRPr>
          </a:p>
        </p:txBody>
      </p:sp>
    </p:spTree>
    <p:extLst>
      <p:ext uri="{BB962C8B-B14F-4D97-AF65-F5344CB8AC3E}">
        <p14:creationId xmlns:p14="http://schemas.microsoft.com/office/powerpoint/2010/main" val="4003538203"/>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0">
              <a:schemeClr val="bg1"/>
            </a:gs>
            <a:gs pos="68000">
              <a:schemeClr val="bg1"/>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D78-76FA-C545-AE9A-34D8747E15FE}"/>
              </a:ext>
            </a:extLst>
          </p:cNvPr>
          <p:cNvSpPr>
            <a:spLocks noGrp="1"/>
          </p:cNvSpPr>
          <p:nvPr>
            <p:ph type="title"/>
          </p:nvPr>
        </p:nvSpPr>
        <p:spPr>
          <a:xfrm>
            <a:off x="1648182" y="1139961"/>
            <a:ext cx="9972374" cy="1280890"/>
          </a:xfrm>
        </p:spPr>
        <p:txBody>
          <a:bodyPr>
            <a:normAutofit/>
          </a:bodyPr>
          <a:lstStyle/>
          <a:p>
            <a:r>
              <a:rPr lang="en-US" sz="3200" dirty="0"/>
              <a:t>The Universal Common-Sense Fluidity (UCSF)</a:t>
            </a:r>
          </a:p>
        </p:txBody>
      </p:sp>
      <p:sp>
        <p:nvSpPr>
          <p:cNvPr id="3" name="Content Placeholder 2">
            <a:extLst>
              <a:ext uri="{FF2B5EF4-FFF2-40B4-BE49-F238E27FC236}">
                <a16:creationId xmlns:a16="http://schemas.microsoft.com/office/drawing/2014/main" id="{8B61B65C-5936-384F-B041-8E80F86A15FA}"/>
              </a:ext>
            </a:extLst>
          </p:cNvPr>
          <p:cNvSpPr>
            <a:spLocks noGrp="1"/>
          </p:cNvSpPr>
          <p:nvPr>
            <p:ph idx="1"/>
          </p:nvPr>
        </p:nvSpPr>
        <p:spPr>
          <a:xfrm>
            <a:off x="1361084" y="2420851"/>
            <a:ext cx="10259472" cy="2759413"/>
          </a:xfrm>
        </p:spPr>
        <p:txBody>
          <a:bodyPr>
            <a:normAutofit/>
          </a:bodyPr>
          <a:lstStyle/>
          <a:p>
            <a:pPr marL="0" indent="0" algn="just">
              <a:buNone/>
            </a:pPr>
            <a:endParaRPr lang="en-US" dirty="0">
              <a:solidFill>
                <a:schemeClr val="tx1">
                  <a:lumMod val="85000"/>
                  <a:lumOff val="15000"/>
                </a:schemeClr>
              </a:solidFill>
            </a:endParaRPr>
          </a:p>
          <a:p>
            <a:pPr marL="0" indent="0" algn="just">
              <a:lnSpc>
                <a:spcPct val="107000"/>
              </a:lnSpc>
              <a:spcBef>
                <a:spcPts val="0"/>
              </a:spcBef>
              <a:spcAft>
                <a:spcPts val="800"/>
              </a:spcAft>
              <a:buNone/>
            </a:pPr>
            <a:r>
              <a:rPr lang="en-US" i="1" dirty="0">
                <a:ea typeface="Times New Roman" panose="02020603050405020304" pitchFamily="18" charset="0"/>
                <a:cs typeface="Arial" panose="020B0604020202020204" pitchFamily="34" charset="0"/>
              </a:rPr>
              <a:t>Common Sense is not only a physical law like the one introduced by Newton or Einstein, but it does not conflict with any objective experimental law. </a:t>
            </a:r>
          </a:p>
          <a:p>
            <a:pPr marL="0" algn="just">
              <a:lnSpc>
                <a:spcPct val="107000"/>
              </a:lnSpc>
              <a:spcBef>
                <a:spcPts val="0"/>
              </a:spcBef>
              <a:spcAft>
                <a:spcPts val="800"/>
              </a:spcAft>
            </a:pPr>
            <a:endParaRPr lang="en-US" dirty="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i="1" dirty="0">
                <a:ea typeface="Times New Roman" panose="02020603050405020304" pitchFamily="18" charset="0"/>
                <a:cs typeface="Arial" panose="020B0604020202020204" pitchFamily="34" charset="0"/>
              </a:rPr>
              <a:t>Common sense is not only memories and intelligences generated and embodied exclusively by humans,  but constitutes all forms of intelligences and of natural and artificial memories.</a:t>
            </a:r>
            <a:endParaRPr lang="en-US" dirty="0">
              <a:ea typeface="Calibri" panose="020F0502020204030204" pitchFamily="34" charset="0"/>
              <a:cs typeface="Arial" panose="020B0604020202020204" pitchFamily="34" charset="0"/>
            </a:endParaRPr>
          </a:p>
          <a:p>
            <a:pPr marL="0" indent="0" algn="just">
              <a:buNone/>
            </a:pPr>
            <a:endParaRPr lang="en-AE" sz="2400">
              <a:solidFill>
                <a:schemeClr val="tx1">
                  <a:lumMod val="85000"/>
                  <a:lumOff val="15000"/>
                </a:schemeClr>
              </a:solidFill>
            </a:endParaRPr>
          </a:p>
          <a:p>
            <a:endParaRPr lang="en-US" dirty="0"/>
          </a:p>
        </p:txBody>
      </p:sp>
    </p:spTree>
    <p:extLst>
      <p:ext uri="{BB962C8B-B14F-4D97-AF65-F5344CB8AC3E}">
        <p14:creationId xmlns:p14="http://schemas.microsoft.com/office/powerpoint/2010/main" val="124194434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63000">
              <a:schemeClr val="bg2">
                <a:tint val="90000"/>
                <a:satMod val="92000"/>
                <a:lumMod val="120000"/>
              </a:schemeClr>
            </a:gs>
            <a:gs pos="56000">
              <a:srgbClr val="F9F7F4"/>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EB33-7525-9240-B0A8-2C58E0EFDE0C}"/>
              </a:ext>
            </a:extLst>
          </p:cNvPr>
          <p:cNvSpPr>
            <a:spLocks noGrp="1"/>
          </p:cNvSpPr>
          <p:nvPr>
            <p:ph type="title"/>
          </p:nvPr>
        </p:nvSpPr>
        <p:spPr>
          <a:xfrm>
            <a:off x="1680519" y="976184"/>
            <a:ext cx="10018647" cy="1065004"/>
          </a:xfrm>
        </p:spPr>
        <p:txBody>
          <a:bodyPr>
            <a:normAutofit/>
          </a:bodyPr>
          <a:lstStyle/>
          <a:p>
            <a:r>
              <a:rPr lang="en-US" sz="3200" dirty="0"/>
              <a:t>Two types of Fluid Universal Common Sense</a:t>
            </a:r>
          </a:p>
        </p:txBody>
      </p:sp>
      <p:sp>
        <p:nvSpPr>
          <p:cNvPr id="3" name="Content Placeholder 2">
            <a:extLst>
              <a:ext uri="{FF2B5EF4-FFF2-40B4-BE49-F238E27FC236}">
                <a16:creationId xmlns:a16="http://schemas.microsoft.com/office/drawing/2014/main" id="{0A2B0EB7-2A7A-C844-9F54-A44BD9D500D6}"/>
              </a:ext>
            </a:extLst>
          </p:cNvPr>
          <p:cNvSpPr>
            <a:spLocks noGrp="1"/>
          </p:cNvSpPr>
          <p:nvPr>
            <p:ph idx="1"/>
          </p:nvPr>
        </p:nvSpPr>
        <p:spPr>
          <a:xfrm>
            <a:off x="1778939" y="2320080"/>
            <a:ext cx="8915400" cy="3777622"/>
          </a:xfrm>
        </p:spPr>
        <p:txBody>
          <a:bodyPr/>
          <a:lstStyle/>
          <a:p>
            <a:pPr algn="just"/>
            <a:r>
              <a:rPr lang="en-US" dirty="0"/>
              <a:t>First is a cosmic common sense manifested in a general </a:t>
            </a:r>
            <a:r>
              <a:rPr lang="en-US" i="1" dirty="0"/>
              <a:t>Vital Logic </a:t>
            </a:r>
            <a:r>
              <a:rPr lang="en-US" dirty="0"/>
              <a:t>or the Common Sense Laws</a:t>
            </a:r>
          </a:p>
          <a:p>
            <a:pPr algn="just"/>
            <a:endParaRPr lang="en-US" dirty="0"/>
          </a:p>
          <a:p>
            <a:pPr algn="just"/>
            <a:r>
              <a:rPr lang="en-US" dirty="0"/>
              <a:t>Second is crystallized in specific circumstantial forms with a variety of Vital degrees </a:t>
            </a:r>
          </a:p>
          <a:p>
            <a:pPr marL="0" indent="0" algn="just">
              <a:buNone/>
            </a:pPr>
            <a:endParaRPr lang="en-US" dirty="0"/>
          </a:p>
          <a:p>
            <a:pPr marL="0" indent="0" algn="just">
              <a:buNone/>
            </a:pPr>
            <a:r>
              <a:rPr lang="en-US" dirty="0"/>
              <a:t>Both can be measured by the </a:t>
            </a:r>
            <a:r>
              <a:rPr lang="en-US" i="1" dirty="0"/>
              <a:t>Interest Square Unit ISU.</a:t>
            </a:r>
          </a:p>
          <a:p>
            <a:pPr marL="0" indent="0">
              <a:buNone/>
            </a:pPr>
            <a:endParaRPr lang="en-US" dirty="0"/>
          </a:p>
        </p:txBody>
      </p:sp>
    </p:spTree>
    <p:extLst>
      <p:ext uri="{BB962C8B-B14F-4D97-AF65-F5344CB8AC3E}">
        <p14:creationId xmlns:p14="http://schemas.microsoft.com/office/powerpoint/2010/main" val="351715892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2000">
              <a:srgbClr val="E3ECEC"/>
            </a:gs>
            <a:gs pos="11000">
              <a:srgbClr val="F8FAF2"/>
            </a:gs>
            <a:gs pos="38000">
              <a:schemeClr val="bg2">
                <a:tint val="90000"/>
                <a:satMod val="92000"/>
                <a:lumMod val="120000"/>
              </a:schemeClr>
            </a:gs>
            <a:gs pos="100000">
              <a:schemeClr val="accent3">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80348-D0A9-0B4D-94F4-AC4632FCC936}"/>
              </a:ext>
            </a:extLst>
          </p:cNvPr>
          <p:cNvSpPr>
            <a:spLocks noGrp="1"/>
          </p:cNvSpPr>
          <p:nvPr>
            <p:ph type="title"/>
          </p:nvPr>
        </p:nvSpPr>
        <p:spPr>
          <a:xfrm>
            <a:off x="1346364" y="1457229"/>
            <a:ext cx="10145369" cy="1569308"/>
          </a:xfrm>
        </p:spPr>
        <p:txBody>
          <a:bodyPr>
            <a:normAutofit fontScale="90000"/>
          </a:bodyPr>
          <a:lstStyle/>
          <a:p>
            <a:pPr algn="ctr"/>
            <a:r>
              <a:rPr lang="en-US" sz="3600" dirty="0"/>
              <a:t>FUCS consist of the 12 Cosmic Memory Standard Matrices</a:t>
            </a:r>
            <a:br>
              <a:rPr lang="en-US" dirty="0"/>
            </a:br>
            <a:endParaRPr lang="en-US" dirty="0"/>
          </a:p>
        </p:txBody>
      </p:sp>
      <p:sp>
        <p:nvSpPr>
          <p:cNvPr id="5" name="Text Placeholder 4">
            <a:extLst>
              <a:ext uri="{FF2B5EF4-FFF2-40B4-BE49-F238E27FC236}">
                <a16:creationId xmlns:a16="http://schemas.microsoft.com/office/drawing/2014/main" id="{86A92D18-6AF7-9D4E-836E-91C194056EC4}"/>
              </a:ext>
            </a:extLst>
          </p:cNvPr>
          <p:cNvSpPr>
            <a:spLocks noGrp="1"/>
          </p:cNvSpPr>
          <p:nvPr>
            <p:ph type="body" idx="1"/>
          </p:nvPr>
        </p:nvSpPr>
        <p:spPr>
          <a:xfrm>
            <a:off x="1638300" y="3416123"/>
            <a:ext cx="8915399" cy="2174789"/>
          </a:xfrm>
        </p:spPr>
        <p:txBody>
          <a:bodyPr>
            <a:normAutofit/>
          </a:bodyPr>
          <a:lstStyle/>
          <a:p>
            <a:pPr algn="ctr"/>
            <a:r>
              <a:rPr lang="en-US" sz="1800" dirty="0">
                <a:solidFill>
                  <a:schemeClr val="tx1">
                    <a:lumMod val="85000"/>
                    <a:lumOff val="15000"/>
                  </a:schemeClr>
                </a:solidFill>
              </a:rPr>
              <a:t>5 Vital Laws VL</a:t>
            </a:r>
          </a:p>
          <a:p>
            <a:pPr algn="ctr"/>
            <a:r>
              <a:rPr lang="en-US" sz="1800" dirty="0">
                <a:solidFill>
                  <a:schemeClr val="tx1">
                    <a:lumMod val="85000"/>
                    <a:lumOff val="15000"/>
                  </a:schemeClr>
                </a:solidFill>
              </a:rPr>
              <a:t>3 Values of Cosmic Axiomatic Trinity- </a:t>
            </a:r>
          </a:p>
          <a:p>
            <a:pPr algn="ctr"/>
            <a:r>
              <a:rPr lang="en-US" sz="1800" dirty="0">
                <a:solidFill>
                  <a:schemeClr val="tx1">
                    <a:lumMod val="85000"/>
                    <a:lumOff val="15000"/>
                  </a:schemeClr>
                </a:solidFill>
              </a:rPr>
              <a:t>4 Interests Square Unit ISU</a:t>
            </a:r>
          </a:p>
          <a:p>
            <a:endParaRPr lang="en-US" sz="2400" dirty="0"/>
          </a:p>
        </p:txBody>
      </p:sp>
    </p:spTree>
    <p:extLst>
      <p:ext uri="{BB962C8B-B14F-4D97-AF65-F5344CB8AC3E}">
        <p14:creationId xmlns:p14="http://schemas.microsoft.com/office/powerpoint/2010/main" val="59458079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3ECEC"/>
            </a:gs>
            <a:gs pos="16000">
              <a:schemeClr val="accent3">
                <a:lumMod val="0"/>
                <a:lumOff val="100000"/>
                <a:alpha val="45000"/>
              </a:schemeClr>
            </a:gs>
            <a:gs pos="89000">
              <a:schemeClr val="accent3">
                <a:lumMod val="20000"/>
                <a:lumOff val="80000"/>
              </a:schemeClr>
            </a:gs>
            <a:gs pos="0">
              <a:srgbClr val="00739A"/>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8EE4-0295-A44F-BE3B-9D38900EE856}"/>
              </a:ext>
            </a:extLst>
          </p:cNvPr>
          <p:cNvSpPr>
            <a:spLocks noGrp="1"/>
          </p:cNvSpPr>
          <p:nvPr>
            <p:ph type="title"/>
          </p:nvPr>
        </p:nvSpPr>
        <p:spPr>
          <a:xfrm>
            <a:off x="1878662" y="998033"/>
            <a:ext cx="9292753" cy="1280890"/>
          </a:xfrm>
        </p:spPr>
        <p:txBody>
          <a:bodyPr>
            <a:normAutofit/>
          </a:bodyPr>
          <a:lstStyle/>
          <a:p>
            <a:pPr algn="ctr"/>
            <a:r>
              <a:rPr lang="en-US" sz="3200" dirty="0"/>
              <a:t>5 Formative Vital Laws of FUCS</a:t>
            </a:r>
          </a:p>
        </p:txBody>
      </p:sp>
      <p:sp>
        <p:nvSpPr>
          <p:cNvPr id="3" name="Content Placeholder 2">
            <a:extLst>
              <a:ext uri="{FF2B5EF4-FFF2-40B4-BE49-F238E27FC236}">
                <a16:creationId xmlns:a16="http://schemas.microsoft.com/office/drawing/2014/main" id="{30A58E1F-7A62-B846-9FCB-38FF7D83F51B}"/>
              </a:ext>
            </a:extLst>
          </p:cNvPr>
          <p:cNvSpPr>
            <a:spLocks noGrp="1"/>
          </p:cNvSpPr>
          <p:nvPr>
            <p:ph idx="1"/>
          </p:nvPr>
        </p:nvSpPr>
        <p:spPr>
          <a:xfrm>
            <a:off x="1545466" y="2133600"/>
            <a:ext cx="9959146" cy="3404315"/>
          </a:xfrm>
          <a:noFill/>
        </p:spPr>
        <p:txBody>
          <a:bodyPr>
            <a:normAutofit/>
          </a:bodyPr>
          <a:lstStyle/>
          <a:p>
            <a:pPr marL="0" indent="0" algn="just">
              <a:buNone/>
            </a:pPr>
            <a:endParaRPr lang="en-US" dirty="0">
              <a:solidFill>
                <a:schemeClr val="tx1">
                  <a:lumMod val="85000"/>
                  <a:lumOff val="15000"/>
                </a:schemeClr>
              </a:solidFill>
            </a:endParaRPr>
          </a:p>
          <a:p>
            <a:pPr algn="ctr"/>
            <a:r>
              <a:rPr lang="en-US" dirty="0">
                <a:solidFill>
                  <a:schemeClr val="tx1">
                    <a:lumMod val="85000"/>
                    <a:lumOff val="15000"/>
                  </a:schemeClr>
                </a:solidFill>
              </a:rPr>
              <a:t>Every being is a </a:t>
            </a:r>
            <a:r>
              <a:rPr lang="en-US" dirty="0">
                <a:solidFill>
                  <a:srgbClr val="C00000"/>
                </a:solidFill>
              </a:rPr>
              <a:t>form,</a:t>
            </a:r>
            <a:r>
              <a:rPr lang="en-US" dirty="0">
                <a:solidFill>
                  <a:schemeClr val="tx1">
                    <a:lumMod val="85000"/>
                    <a:lumOff val="15000"/>
                  </a:schemeClr>
                </a:solidFill>
              </a:rPr>
              <a:t> even if it appears formless </a:t>
            </a:r>
          </a:p>
          <a:p>
            <a:pPr algn="ctr"/>
            <a:r>
              <a:rPr lang="en-US" dirty="0">
                <a:solidFill>
                  <a:schemeClr val="tx1">
                    <a:lumMod val="85000"/>
                    <a:lumOff val="15000"/>
                  </a:schemeClr>
                </a:solidFill>
              </a:rPr>
              <a:t>Every being is a </a:t>
            </a:r>
            <a:r>
              <a:rPr lang="en-US" dirty="0">
                <a:solidFill>
                  <a:srgbClr val="C00000"/>
                </a:solidFill>
              </a:rPr>
              <a:t>motional</a:t>
            </a:r>
            <a:r>
              <a:rPr lang="en-US" dirty="0">
                <a:solidFill>
                  <a:schemeClr val="tx1">
                    <a:lumMod val="85000"/>
                    <a:lumOff val="15000"/>
                  </a:schemeClr>
                </a:solidFill>
              </a:rPr>
              <a:t>, even if it seems stable</a:t>
            </a:r>
          </a:p>
          <a:p>
            <a:pPr algn="ctr"/>
            <a:r>
              <a:rPr lang="en-US" dirty="0">
                <a:solidFill>
                  <a:schemeClr val="tx1">
                    <a:lumMod val="85000"/>
                    <a:lumOff val="15000"/>
                  </a:schemeClr>
                </a:solidFill>
              </a:rPr>
              <a:t> Every being is a </a:t>
            </a:r>
            <a:r>
              <a:rPr lang="en-US" dirty="0">
                <a:solidFill>
                  <a:srgbClr val="C00000"/>
                </a:solidFill>
              </a:rPr>
              <a:t>containing</a:t>
            </a:r>
            <a:r>
              <a:rPr lang="en-US" dirty="0">
                <a:solidFill>
                  <a:schemeClr val="tx1">
                    <a:lumMod val="85000"/>
                    <a:lumOff val="15000"/>
                  </a:schemeClr>
                </a:solidFill>
              </a:rPr>
              <a:t>, even if it appears empty</a:t>
            </a:r>
          </a:p>
          <a:p>
            <a:pPr algn="ctr"/>
            <a:r>
              <a:rPr lang="en-US" dirty="0">
                <a:solidFill>
                  <a:schemeClr val="tx1">
                    <a:lumMod val="85000"/>
                    <a:lumOff val="15000"/>
                  </a:schemeClr>
                </a:solidFill>
              </a:rPr>
              <a:t>Every being is a </a:t>
            </a:r>
            <a:r>
              <a:rPr lang="en-US" dirty="0">
                <a:solidFill>
                  <a:srgbClr val="C00000"/>
                </a:solidFill>
              </a:rPr>
              <a:t>probability</a:t>
            </a:r>
            <a:r>
              <a:rPr lang="en-US" dirty="0">
                <a:solidFill>
                  <a:schemeClr val="tx1">
                    <a:lumMod val="85000"/>
                    <a:lumOff val="15000"/>
                  </a:schemeClr>
                </a:solidFill>
              </a:rPr>
              <a:t>, even if it seems determine  </a:t>
            </a:r>
          </a:p>
          <a:p>
            <a:pPr algn="ctr"/>
            <a:r>
              <a:rPr lang="en-US" dirty="0">
                <a:solidFill>
                  <a:schemeClr val="tx1">
                    <a:lumMod val="85000"/>
                    <a:lumOff val="15000"/>
                  </a:schemeClr>
                </a:solidFill>
              </a:rPr>
              <a:t>Every being is a </a:t>
            </a:r>
            <a:r>
              <a:rPr lang="en-US" dirty="0">
                <a:solidFill>
                  <a:srgbClr val="C00000"/>
                </a:solidFill>
              </a:rPr>
              <a:t>relativity</a:t>
            </a:r>
            <a:r>
              <a:rPr lang="en-US" dirty="0">
                <a:solidFill>
                  <a:schemeClr val="tx1">
                    <a:lumMod val="85000"/>
                    <a:lumOff val="15000"/>
                  </a:schemeClr>
                </a:solidFill>
              </a:rPr>
              <a:t>, even if it seems absolute.</a:t>
            </a:r>
          </a:p>
          <a:p>
            <a:pPr algn="just"/>
            <a:endParaRPr lang="en-US" dirty="0">
              <a:solidFill>
                <a:schemeClr val="tx1">
                  <a:lumMod val="85000"/>
                  <a:lumOff val="15000"/>
                </a:schemeClr>
              </a:solidFill>
            </a:endParaRPr>
          </a:p>
          <a:p>
            <a:pPr marL="0" indent="0" algn="just">
              <a:buNone/>
            </a:pPr>
            <a:r>
              <a:rPr lang="en-US" dirty="0">
                <a:solidFill>
                  <a:schemeClr val="tx1">
                    <a:lumMod val="85000"/>
                    <a:lumOff val="15000"/>
                  </a:schemeClr>
                </a:solidFill>
              </a:rPr>
              <a:t>Is Measured by ISU</a:t>
            </a:r>
          </a:p>
          <a:p>
            <a:endParaRPr lang="en-US" sz="2400" dirty="0"/>
          </a:p>
          <a:p>
            <a:endParaRPr lang="en-US" sz="2400" dirty="0"/>
          </a:p>
        </p:txBody>
      </p:sp>
    </p:spTree>
    <p:extLst>
      <p:ext uri="{BB962C8B-B14F-4D97-AF65-F5344CB8AC3E}">
        <p14:creationId xmlns:p14="http://schemas.microsoft.com/office/powerpoint/2010/main" val="286630445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91000">
              <a:schemeClr val="bg1"/>
            </a:gs>
            <a:gs pos="0">
              <a:srgbClr val="E3ECEC"/>
            </a:gs>
            <a:gs pos="100000">
              <a:schemeClr val="tx2">
                <a:lumMod val="20000"/>
                <a:lumOff val="8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1A119B-92A3-594B-A818-FF8FB2A3895E}"/>
              </a:ext>
            </a:extLst>
          </p:cNvPr>
          <p:cNvSpPr txBox="1"/>
          <p:nvPr/>
        </p:nvSpPr>
        <p:spPr>
          <a:xfrm>
            <a:off x="291296" y="952035"/>
            <a:ext cx="11609408" cy="6894195"/>
          </a:xfrm>
          <a:prstGeom prst="rect">
            <a:avLst/>
          </a:prstGeom>
          <a:noFill/>
        </p:spPr>
        <p:txBody>
          <a:bodyPr wrap="square" rtlCol="0">
            <a:spAutoFit/>
          </a:bodyPr>
          <a:lstStyle/>
          <a:p>
            <a:pPr algn="just"/>
            <a:endParaRPr lang="en-US" sz="1400" b="1" dirty="0">
              <a:solidFill>
                <a:schemeClr val="tx1">
                  <a:lumMod val="85000"/>
                  <a:lumOff val="15000"/>
                </a:schemeClr>
              </a:solidFill>
            </a:endParaRPr>
          </a:p>
          <a:p>
            <a:pPr algn="just"/>
            <a:r>
              <a:rPr lang="en-US" sz="1600" b="1" dirty="0">
                <a:solidFill>
                  <a:schemeClr val="tx1">
                    <a:lumMod val="85000"/>
                    <a:lumOff val="15000"/>
                  </a:schemeClr>
                </a:solidFill>
              </a:rPr>
              <a:t>Every being is a </a:t>
            </a:r>
            <a:r>
              <a:rPr lang="en-US" sz="1600" b="1" dirty="0">
                <a:solidFill>
                  <a:srgbClr val="C00000"/>
                </a:solidFill>
              </a:rPr>
              <a:t>form,</a:t>
            </a:r>
            <a:r>
              <a:rPr lang="en-US" sz="1600" b="1" dirty="0">
                <a:solidFill>
                  <a:schemeClr val="tx1">
                    <a:lumMod val="85000"/>
                    <a:lumOff val="15000"/>
                  </a:schemeClr>
                </a:solidFill>
              </a:rPr>
              <a:t> even if it appears formless- </a:t>
            </a:r>
            <a:r>
              <a:rPr lang="en-AE" sz="1600" i="1"/>
              <a:t>the shape of the pen</a:t>
            </a:r>
            <a:r>
              <a:rPr lang="en-US" sz="1600" i="1" dirty="0"/>
              <a:t> </a:t>
            </a:r>
            <a:r>
              <a:rPr lang="en-AE" sz="1600" i="1"/>
              <a:t>is a form, similar to any pen and any being as a form, but it differs from any other object and any other being because it is produced and manufactured in one formative way, destroyed in another formative way, and is similar and different in yet another distinct formative manner. </a:t>
            </a:r>
            <a:endParaRPr lang="en-US" sz="1600" i="1" dirty="0"/>
          </a:p>
          <a:p>
            <a:pPr algn="just"/>
            <a:endParaRPr lang="en-US" sz="1600" i="1" dirty="0"/>
          </a:p>
          <a:p>
            <a:pPr algn="just"/>
            <a:r>
              <a:rPr lang="en-US" sz="1600" b="1" dirty="0">
                <a:solidFill>
                  <a:schemeClr val="tx1">
                    <a:lumMod val="85000"/>
                    <a:lumOff val="15000"/>
                  </a:schemeClr>
                </a:solidFill>
              </a:rPr>
              <a:t>Every being is a </a:t>
            </a:r>
            <a:r>
              <a:rPr lang="en-US" sz="1600" b="1" dirty="0">
                <a:solidFill>
                  <a:srgbClr val="C00000"/>
                </a:solidFill>
              </a:rPr>
              <a:t>motional</a:t>
            </a:r>
            <a:r>
              <a:rPr lang="en-US" sz="1600" b="1" dirty="0">
                <a:solidFill>
                  <a:schemeClr val="tx1">
                    <a:lumMod val="85000"/>
                    <a:lumOff val="15000"/>
                  </a:schemeClr>
                </a:solidFill>
              </a:rPr>
              <a:t>, even if it seems stable- </a:t>
            </a:r>
            <a:r>
              <a:rPr lang="en-AE" sz="1600" i="1"/>
              <a:t>the pen is </a:t>
            </a:r>
            <a:r>
              <a:rPr lang="en-US" sz="1600" i="1" dirty="0"/>
              <a:t>in</a:t>
            </a:r>
            <a:r>
              <a:rPr lang="en-AE" sz="1600" i="1"/>
              <a:t> </a:t>
            </a:r>
            <a:r>
              <a:rPr lang="en-US" sz="1600" i="1" dirty="0"/>
              <a:t>a </a:t>
            </a:r>
            <a:r>
              <a:rPr lang="en-AE" sz="1600" i="1"/>
              <a:t>movement</a:t>
            </a:r>
            <a:r>
              <a:rPr lang="en-US" sz="1600" i="1" dirty="0"/>
              <a:t> </a:t>
            </a:r>
            <a:r>
              <a:rPr lang="en-AE" sz="1600" i="1"/>
              <a:t>form, its material has atomic movement, its function has a movement, its validity has a beginning and an end, and its movement is similar to any kinetic form. Yet, each pen has its own physical movements and its own function.</a:t>
            </a:r>
            <a:endParaRPr lang="en-US" sz="1600" i="1" dirty="0"/>
          </a:p>
          <a:p>
            <a:pPr algn="just"/>
            <a:endParaRPr lang="en-US" sz="1600" b="1" dirty="0"/>
          </a:p>
          <a:p>
            <a:pPr algn="just"/>
            <a:r>
              <a:rPr lang="en-US" sz="1600" b="1" dirty="0">
                <a:solidFill>
                  <a:schemeClr val="tx1">
                    <a:lumMod val="85000"/>
                    <a:lumOff val="15000"/>
                  </a:schemeClr>
                </a:solidFill>
              </a:rPr>
              <a:t>Every being is a </a:t>
            </a:r>
            <a:r>
              <a:rPr lang="en-US" sz="1600" b="1" dirty="0">
                <a:solidFill>
                  <a:srgbClr val="C00000"/>
                </a:solidFill>
              </a:rPr>
              <a:t>containing</a:t>
            </a:r>
            <a:r>
              <a:rPr lang="en-US" sz="1600" b="1" dirty="0">
                <a:solidFill>
                  <a:schemeClr val="tx1">
                    <a:lumMod val="85000"/>
                    <a:lumOff val="15000"/>
                  </a:schemeClr>
                </a:solidFill>
              </a:rPr>
              <a:t>, even if it appears empty </a:t>
            </a:r>
            <a:r>
              <a:rPr lang="en-US" sz="1600" i="1" dirty="0">
                <a:solidFill>
                  <a:schemeClr val="tx1">
                    <a:lumMod val="85000"/>
                    <a:lumOff val="15000"/>
                  </a:schemeClr>
                </a:solidFill>
              </a:rPr>
              <a:t>t</a:t>
            </a:r>
            <a:r>
              <a:rPr lang="en-AE" sz="1600" i="1"/>
              <a:t>he pen is </a:t>
            </a:r>
            <a:r>
              <a:rPr lang="en-US" sz="1600" i="1" dirty="0"/>
              <a:t>a </a:t>
            </a:r>
            <a:r>
              <a:rPr lang="en-AE" sz="1600" i="1"/>
              <a:t>container/cont</a:t>
            </a:r>
            <a:r>
              <a:rPr lang="en-US" sz="1600" i="1" dirty="0" err="1"/>
              <a:t>ainee</a:t>
            </a:r>
            <a:r>
              <a:rPr lang="en-US" sz="1600" i="1" dirty="0"/>
              <a:t> form,</a:t>
            </a:r>
            <a:r>
              <a:rPr lang="en-AE" sz="1600" i="1"/>
              <a:t> its material contain</a:t>
            </a:r>
            <a:r>
              <a:rPr lang="en-US" sz="1600" i="1" dirty="0"/>
              <a:t>s/contained by</a:t>
            </a:r>
            <a:r>
              <a:rPr lang="en-AE" sz="1600" i="1"/>
              <a:t> atoms</a:t>
            </a:r>
            <a:r>
              <a:rPr lang="en-US" sz="1600" i="1" dirty="0"/>
              <a:t>,</a:t>
            </a:r>
            <a:r>
              <a:rPr lang="en-AE" sz="1600" i="1"/>
              <a:t> electrons, protons, etc. It contains a material for writing and a value of use, and its function includes the ability to communicate and inform with multiple powers and interests similar and different from other pens based on capabilities: There is a multicolored pen, an electronic pen, etc.</a:t>
            </a:r>
            <a:endParaRPr lang="en-US" sz="1600" i="1" dirty="0"/>
          </a:p>
          <a:p>
            <a:pPr algn="just"/>
            <a:endParaRPr lang="en-US" sz="1600" dirty="0"/>
          </a:p>
          <a:p>
            <a:pPr algn="just"/>
            <a:r>
              <a:rPr lang="en-US" sz="1600" b="1" dirty="0">
                <a:solidFill>
                  <a:schemeClr val="tx1">
                    <a:lumMod val="85000"/>
                    <a:lumOff val="15000"/>
                  </a:schemeClr>
                </a:solidFill>
              </a:rPr>
              <a:t>Every being is a </a:t>
            </a:r>
            <a:r>
              <a:rPr lang="en-US" sz="1600" b="1" dirty="0">
                <a:solidFill>
                  <a:srgbClr val="C00000"/>
                </a:solidFill>
              </a:rPr>
              <a:t>probability</a:t>
            </a:r>
            <a:r>
              <a:rPr lang="en-US" sz="1600" b="1" dirty="0">
                <a:solidFill>
                  <a:schemeClr val="tx1">
                    <a:lumMod val="85000"/>
                    <a:lumOff val="15000"/>
                  </a:schemeClr>
                </a:solidFill>
              </a:rPr>
              <a:t>, even if it seems determine </a:t>
            </a:r>
            <a:r>
              <a:rPr lang="en-AE" sz="1600" i="1"/>
              <a:t>the pen is a probability; although it is in my hands, it remains a simple probability of existence at 100% and can become an existence at 0%. Before the fact that I buy it or receive it, the probability of having it was less than 0%, and the formulas of its appearance, manufacturing, and marketing in a certain form or another remain just possibilities in the manufacturing and marketing of pens.</a:t>
            </a:r>
            <a:endParaRPr lang="en-US" sz="1600" i="1" dirty="0"/>
          </a:p>
          <a:p>
            <a:pPr algn="just"/>
            <a:endParaRPr lang="en-US" sz="1600" dirty="0"/>
          </a:p>
          <a:p>
            <a:pPr algn="just"/>
            <a:r>
              <a:rPr lang="en-US" sz="1600" b="1" dirty="0">
                <a:solidFill>
                  <a:schemeClr val="tx1">
                    <a:lumMod val="85000"/>
                    <a:lumOff val="15000"/>
                  </a:schemeClr>
                </a:solidFill>
              </a:rPr>
              <a:t>Every being is a </a:t>
            </a:r>
            <a:r>
              <a:rPr lang="en-US" sz="1600" b="1" dirty="0">
                <a:solidFill>
                  <a:srgbClr val="C00000"/>
                </a:solidFill>
              </a:rPr>
              <a:t>relativity</a:t>
            </a:r>
            <a:r>
              <a:rPr lang="en-US" sz="1600" b="1" dirty="0">
                <a:solidFill>
                  <a:schemeClr val="tx1">
                    <a:lumMod val="85000"/>
                    <a:lumOff val="15000"/>
                  </a:schemeClr>
                </a:solidFill>
              </a:rPr>
              <a:t>, even if it seems absolute </a:t>
            </a:r>
            <a:r>
              <a:rPr lang="en-AE" sz="1600" i="1"/>
              <a:t>the pen is a relative form because its industrial utility value, marketing, and functionality vary for each user, each product, each market, each industry, etc.</a:t>
            </a:r>
          </a:p>
          <a:p>
            <a:pPr algn="just"/>
            <a:endParaRPr lang="en-US" sz="1100" b="1" dirty="0"/>
          </a:p>
          <a:p>
            <a:pPr algn="just"/>
            <a:endParaRPr lang="en-AE" sz="1100"/>
          </a:p>
          <a:p>
            <a:pPr algn="just"/>
            <a:endParaRPr lang="en-AE" sz="1100" b="1"/>
          </a:p>
          <a:p>
            <a:pPr algn="just"/>
            <a:r>
              <a:rPr lang="en-AE" sz="1100"/>
              <a:t> </a:t>
            </a:r>
          </a:p>
          <a:p>
            <a:endParaRPr lang="en-AE" sz="1200"/>
          </a:p>
          <a:p>
            <a:endParaRPr lang="en-US" sz="1200" b="1" dirty="0">
              <a:solidFill>
                <a:schemeClr val="tx1">
                  <a:lumMod val="85000"/>
                  <a:lumOff val="15000"/>
                </a:schemeClr>
              </a:solidFill>
            </a:endParaRPr>
          </a:p>
          <a:p>
            <a:endParaRPr lang="en-US" sz="1200" i="1" dirty="0"/>
          </a:p>
          <a:p>
            <a:endParaRPr lang="en-US" sz="1200" i="1" dirty="0"/>
          </a:p>
        </p:txBody>
      </p:sp>
      <p:sp>
        <p:nvSpPr>
          <p:cNvPr id="19" name="Title 18">
            <a:extLst>
              <a:ext uri="{FF2B5EF4-FFF2-40B4-BE49-F238E27FC236}">
                <a16:creationId xmlns:a16="http://schemas.microsoft.com/office/drawing/2014/main" id="{80526C39-D9A6-3842-B315-9565D359BCC3}"/>
              </a:ext>
            </a:extLst>
          </p:cNvPr>
          <p:cNvSpPr>
            <a:spLocks noGrp="1"/>
          </p:cNvSpPr>
          <p:nvPr>
            <p:ph type="title"/>
          </p:nvPr>
        </p:nvSpPr>
        <p:spPr>
          <a:xfrm>
            <a:off x="2106592" y="301936"/>
            <a:ext cx="7048359" cy="475485"/>
          </a:xfrm>
        </p:spPr>
        <p:txBody>
          <a:bodyPr>
            <a:noAutofit/>
          </a:bodyPr>
          <a:lstStyle/>
          <a:p>
            <a:r>
              <a:rPr lang="en-US" sz="2800" dirty="0"/>
              <a:t>5 Vital Laws</a:t>
            </a:r>
          </a:p>
        </p:txBody>
      </p:sp>
      <p:pic>
        <p:nvPicPr>
          <p:cNvPr id="18" name="Content Placeholder 17" descr="Pen Office Leave · Free photo on Pixabay">
            <a:extLst>
              <a:ext uri="{FF2B5EF4-FFF2-40B4-BE49-F238E27FC236}">
                <a16:creationId xmlns:a16="http://schemas.microsoft.com/office/drawing/2014/main" id="{205A9E0B-DD30-044F-943C-D6C1901FDDC8}"/>
              </a:ext>
            </a:extLst>
          </p:cNvPr>
          <p:cNvPicPr>
            <a:picLocks noGrp="1" noChangeAspect="1"/>
          </p:cNvPicPr>
          <p:nvPr>
            <p:ph idx="1"/>
          </p:nvPr>
        </p:nvPicPr>
        <p:blipFill>
          <a:blip r:embed="rId2">
            <a:alphaModFix amt="77000"/>
            <a:extLst>
              <a:ext uri="{837473B0-CC2E-450A-ABE3-18F120FF3D39}">
                <a1611:picAttrSrcUrl xmlns:a1611="http://schemas.microsoft.com/office/drawing/2016/11/main" r:id="rId3"/>
              </a:ext>
            </a:extLst>
          </a:blip>
          <a:stretch>
            <a:fillRect/>
          </a:stretch>
        </p:blipFill>
        <p:spPr>
          <a:xfrm>
            <a:off x="7605193" y="104172"/>
            <a:ext cx="1807006" cy="1116427"/>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a:outerShdw blurRad="1270000" dist="2540000" dir="21540000" algn="ctr" rotWithShape="0">
              <a:srgbClr val="000000">
                <a:alpha val="0"/>
              </a:srgbClr>
            </a:outerShdw>
            <a:softEdge rad="114300"/>
          </a:effectLst>
        </p:spPr>
      </p:pic>
    </p:spTree>
    <p:extLst>
      <p:ext uri="{BB962C8B-B14F-4D97-AF65-F5344CB8AC3E}">
        <p14:creationId xmlns:p14="http://schemas.microsoft.com/office/powerpoint/2010/main" val="297164857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E3ECEC">
                <a:alpha val="0"/>
              </a:srgbClr>
            </a:gs>
            <a:gs pos="78000">
              <a:schemeClr val="bg1">
                <a:alpha val="0"/>
              </a:schemeClr>
            </a:gs>
            <a:gs pos="36000">
              <a:schemeClr val="accent3">
                <a:lumMod val="20000"/>
                <a:lumOff val="80000"/>
                <a:alpha val="31000"/>
              </a:schemeClr>
            </a:gs>
            <a:gs pos="98000">
              <a:srgbClr val="00739A">
                <a:alpha val="58824"/>
              </a:srgb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BEA0-AED2-5A47-BA67-D37F16788AAE}"/>
              </a:ext>
            </a:extLst>
          </p:cNvPr>
          <p:cNvSpPr>
            <a:spLocks noGrp="1"/>
          </p:cNvSpPr>
          <p:nvPr>
            <p:ph type="title"/>
          </p:nvPr>
        </p:nvSpPr>
        <p:spPr>
          <a:xfrm>
            <a:off x="1400419" y="934146"/>
            <a:ext cx="10065555" cy="904887"/>
          </a:xfrm>
        </p:spPr>
        <p:txBody>
          <a:bodyPr>
            <a:normAutofit fontScale="90000"/>
          </a:bodyPr>
          <a:lstStyle/>
          <a:p>
            <a:pPr algn="ctr"/>
            <a:r>
              <a:rPr lang="en-US" dirty="0"/>
              <a:t>3 Normative values of Cosmic Axiomatic Trinity</a:t>
            </a:r>
          </a:p>
        </p:txBody>
      </p:sp>
      <p:sp>
        <p:nvSpPr>
          <p:cNvPr id="3" name="Content Placeholder 2">
            <a:extLst>
              <a:ext uri="{FF2B5EF4-FFF2-40B4-BE49-F238E27FC236}">
                <a16:creationId xmlns:a16="http://schemas.microsoft.com/office/drawing/2014/main" id="{72338DB1-72B1-E649-9591-5CD244108C67}"/>
              </a:ext>
            </a:extLst>
          </p:cNvPr>
          <p:cNvSpPr>
            <a:spLocks noGrp="1"/>
          </p:cNvSpPr>
          <p:nvPr>
            <p:ph sz="half" idx="1"/>
          </p:nvPr>
        </p:nvSpPr>
        <p:spPr>
          <a:xfrm>
            <a:off x="1244183" y="2910625"/>
            <a:ext cx="9419524" cy="2073499"/>
          </a:xfrm>
        </p:spPr>
        <p:txBody>
          <a:bodyPr>
            <a:normAutofit fontScale="92500" lnSpcReduction="20000"/>
          </a:bodyPr>
          <a:lstStyle/>
          <a:p>
            <a:pPr algn="ctr"/>
            <a:r>
              <a:rPr lang="en-US" sz="1900" i="1" dirty="0">
                <a:solidFill>
                  <a:schemeClr val="tx1">
                    <a:lumMod val="85000"/>
                    <a:lumOff val="15000"/>
                  </a:schemeClr>
                </a:solidFill>
              </a:rPr>
              <a:t>1. </a:t>
            </a:r>
            <a:r>
              <a:rPr lang="en-US" sz="1900" dirty="0">
                <a:solidFill>
                  <a:srgbClr val="C00000"/>
                </a:solidFill>
              </a:rPr>
              <a:t>Life</a:t>
            </a:r>
            <a:r>
              <a:rPr lang="en-US" sz="1900" dirty="0">
                <a:solidFill>
                  <a:schemeClr val="tx1">
                    <a:lumMod val="85000"/>
                    <a:lumOff val="15000"/>
                  </a:schemeClr>
                </a:solidFill>
              </a:rPr>
              <a:t>, even if it seems lifeless</a:t>
            </a:r>
            <a:r>
              <a:rPr lang="en-US" sz="1900" i="1" dirty="0">
                <a:solidFill>
                  <a:schemeClr val="tx1">
                    <a:lumMod val="85000"/>
                    <a:lumOff val="15000"/>
                  </a:schemeClr>
                </a:solidFill>
              </a:rPr>
              <a:t>,</a:t>
            </a:r>
            <a:endParaRPr lang="en-US" sz="1900" dirty="0">
              <a:solidFill>
                <a:schemeClr val="tx1">
                  <a:lumMod val="85000"/>
                  <a:lumOff val="15000"/>
                </a:schemeClr>
              </a:solidFill>
            </a:endParaRPr>
          </a:p>
          <a:p>
            <a:pPr algn="ctr"/>
            <a:r>
              <a:rPr lang="en-US" sz="1900" dirty="0">
                <a:solidFill>
                  <a:schemeClr val="tx1">
                    <a:lumMod val="85000"/>
                    <a:lumOff val="15000"/>
                  </a:schemeClr>
                </a:solidFill>
              </a:rPr>
              <a:t>2. </a:t>
            </a:r>
            <a:r>
              <a:rPr lang="en-US" sz="1900" dirty="0">
                <a:solidFill>
                  <a:srgbClr val="C00000"/>
                </a:solidFill>
              </a:rPr>
              <a:t>Justice</a:t>
            </a:r>
            <a:r>
              <a:rPr lang="en-US" sz="1900" dirty="0">
                <a:solidFill>
                  <a:schemeClr val="tx1">
                    <a:lumMod val="85000"/>
                    <a:lumOff val="15000"/>
                  </a:schemeClr>
                </a:solidFill>
              </a:rPr>
              <a:t>, even if it seems unjustified, </a:t>
            </a:r>
          </a:p>
          <a:p>
            <a:pPr algn="ctr"/>
            <a:r>
              <a:rPr lang="en-US" sz="1900" dirty="0">
                <a:solidFill>
                  <a:schemeClr val="tx1">
                    <a:lumMod val="85000"/>
                    <a:lumOff val="15000"/>
                  </a:schemeClr>
                </a:solidFill>
              </a:rPr>
              <a:t>3. </a:t>
            </a:r>
            <a:r>
              <a:rPr lang="en-US" sz="1900" dirty="0">
                <a:solidFill>
                  <a:srgbClr val="C00000"/>
                </a:solidFill>
              </a:rPr>
              <a:t>Freedom</a:t>
            </a:r>
            <a:r>
              <a:rPr lang="en-US" sz="1900" dirty="0">
                <a:solidFill>
                  <a:schemeClr val="tx1">
                    <a:lumMod val="85000"/>
                    <a:lumOff val="15000"/>
                  </a:schemeClr>
                </a:solidFill>
              </a:rPr>
              <a:t>, even if appears incapable to be free from entropy.</a:t>
            </a:r>
          </a:p>
          <a:p>
            <a:pPr algn="ctr"/>
            <a:endParaRPr lang="en-US" sz="1900" dirty="0">
              <a:solidFill>
                <a:schemeClr val="tx1">
                  <a:lumMod val="85000"/>
                  <a:lumOff val="15000"/>
                </a:schemeClr>
              </a:solidFill>
            </a:endParaRPr>
          </a:p>
          <a:p>
            <a:pPr marL="0" indent="0">
              <a:buNone/>
            </a:pPr>
            <a:r>
              <a:rPr lang="en-US" sz="1900" dirty="0">
                <a:solidFill>
                  <a:schemeClr val="tx1">
                    <a:lumMod val="85000"/>
                    <a:lumOff val="15000"/>
                  </a:schemeClr>
                </a:solidFill>
              </a:rPr>
              <a:t>Is Measured by ISU</a:t>
            </a:r>
          </a:p>
          <a:p>
            <a:endParaRPr lang="en-US" sz="2400" dirty="0"/>
          </a:p>
          <a:p>
            <a:endParaRPr lang="en-US" sz="2400" dirty="0"/>
          </a:p>
        </p:txBody>
      </p:sp>
      <p:sp>
        <p:nvSpPr>
          <p:cNvPr id="4" name="Content Placeholder 3">
            <a:extLst>
              <a:ext uri="{FF2B5EF4-FFF2-40B4-BE49-F238E27FC236}">
                <a16:creationId xmlns:a16="http://schemas.microsoft.com/office/drawing/2014/main" id="{2D07D89F-D700-2B4F-8078-3F2025689715}"/>
              </a:ext>
            </a:extLst>
          </p:cNvPr>
          <p:cNvSpPr>
            <a:spLocks noGrp="1"/>
          </p:cNvSpPr>
          <p:nvPr>
            <p:ph sz="half" idx="2"/>
          </p:nvPr>
        </p:nvSpPr>
        <p:spPr>
          <a:xfrm>
            <a:off x="1244183" y="1959964"/>
            <a:ext cx="10065555" cy="688233"/>
          </a:xfrm>
        </p:spPr>
        <p:txBody>
          <a:bodyPr>
            <a:normAutofit fontScale="92500" lnSpcReduction="20000"/>
          </a:bodyPr>
          <a:lstStyle/>
          <a:p>
            <a:pPr marL="0" indent="0" algn="just">
              <a:buNone/>
            </a:pPr>
            <a:r>
              <a:rPr lang="en-US" sz="2200" dirty="0">
                <a:solidFill>
                  <a:schemeClr val="tx1">
                    <a:lumMod val="85000"/>
                    <a:lumOff val="15000"/>
                  </a:schemeClr>
                </a:solidFill>
                <a:latin typeface="+mj-lt"/>
                <a:cs typeface="Times New Roman" panose="02020603050405020304" pitchFamily="18" charset="0"/>
              </a:rPr>
              <a:t>consist of every being (form) as instinctively attached to</a:t>
            </a:r>
            <a:endParaRPr lang="en-AE" sz="2200">
              <a:solidFill>
                <a:schemeClr val="tx1">
                  <a:lumMod val="85000"/>
                  <a:lumOff val="15000"/>
                </a:schemeClr>
              </a:solidFill>
              <a:latin typeface="+mj-lt"/>
              <a:cs typeface="Times New Roman" panose="02020603050405020304" pitchFamily="18" charset="0"/>
            </a:endParaRPr>
          </a:p>
          <a:p>
            <a:pPr marL="0" indent="0">
              <a:buNone/>
            </a:pPr>
            <a:r>
              <a:rPr lang="en-US" dirty="0"/>
              <a:t> </a:t>
            </a:r>
            <a:endParaRPr lang="en-AE"/>
          </a:p>
          <a:p>
            <a:pPr marL="0" indent="0">
              <a:buNone/>
            </a:pPr>
            <a:endParaRPr lang="en-US" sz="2400" dirty="0">
              <a:solidFill>
                <a:schemeClr val="tx1">
                  <a:lumMod val="85000"/>
                  <a:lumOff val="15000"/>
                </a:schemeClr>
              </a:solidFill>
            </a:endParaRPr>
          </a:p>
          <a:p>
            <a:endParaRPr lang="en-US" sz="2400" dirty="0"/>
          </a:p>
        </p:txBody>
      </p:sp>
    </p:spTree>
    <p:extLst>
      <p:ext uri="{BB962C8B-B14F-4D97-AF65-F5344CB8AC3E}">
        <p14:creationId xmlns:p14="http://schemas.microsoft.com/office/powerpoint/2010/main" val="3286897269"/>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{1CAF4041-8050-E745-ABB0-4C0D0BB255E7}tf10001069</Template>
  <TotalTime>4678</TotalTime>
  <Words>3342</Words>
  <Application>Microsoft Macintosh PowerPoint</Application>
  <PresentationFormat>Widescreen</PresentationFormat>
  <Paragraphs>351</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Times New Roman</vt:lpstr>
      <vt:lpstr>Wingdings</vt:lpstr>
      <vt:lpstr>Wingdings 3</vt:lpstr>
      <vt:lpstr>Wisp</vt:lpstr>
      <vt:lpstr>Fluid Universal Common Sense Syndromes  from theory to Application</vt:lpstr>
      <vt:lpstr>What education Interest Square Unit would this image be? </vt:lpstr>
      <vt:lpstr>FLUID UNIVERSAL COMMON SENSE FUCC  </vt:lpstr>
      <vt:lpstr>The Universal Common-Sense Fluidity (UCSF)</vt:lpstr>
      <vt:lpstr>Two types of Fluid Universal Common Sense</vt:lpstr>
      <vt:lpstr>FUCS consist of the 12 Cosmic Memory Standard Matrices </vt:lpstr>
      <vt:lpstr>5 Formative Vital Laws of FUCS</vt:lpstr>
      <vt:lpstr>5 Vital Laws</vt:lpstr>
      <vt:lpstr>3 Normative values of Cosmic Axiomatic Trinity</vt:lpstr>
      <vt:lpstr>4 Interest Square Units ISU matrix tool</vt:lpstr>
      <vt:lpstr>Aristotle’s Opposite, Venn Diagram, Cartesian Square  vs. Interest Square Unit ISU </vt:lpstr>
      <vt:lpstr>Matrix of Education ISU</vt:lpstr>
      <vt:lpstr>How can the educational interest square be applicable to detect/inference Learning skills/activities ?</vt:lpstr>
      <vt:lpstr>ISU EDUCATION COMMON SENSE DISORDER SYNDROM (Nested)</vt:lpstr>
      <vt:lpstr>General ISU Square #4 = Unification EDU</vt:lpstr>
      <vt:lpstr>Edgar  Morin</vt:lpstr>
      <vt:lpstr>Edgar Morin’s ISU Nested Unifying</vt:lpstr>
      <vt:lpstr> Common Sense Disorder of Skinner</vt:lpstr>
      <vt:lpstr>Common Sense  Disorder of Noam Chomsky</vt:lpstr>
      <vt:lpstr>Gestalt’s Holistic Approach</vt:lpstr>
      <vt:lpstr>Jean Houssaye’s Educational ISU Unifying </vt:lpstr>
      <vt:lpstr>Is Jean Houssaye’s  Educational Trianlge truly an ISU Unifying ?</vt:lpstr>
      <vt:lpstr>General ISU Square #3 = Coexistence ex. UNESCO  Towards a common-sense law for the future of education</vt:lpstr>
      <vt:lpstr> UNESCO Nested ISU Coexisting </vt:lpstr>
      <vt:lpstr>General ISU Square #2 = Conflicting ex. Jean Piaget    </vt:lpstr>
      <vt:lpstr>Jean Piaget: Common Sense  Disorder </vt:lpstr>
      <vt:lpstr>General ISU Square #1= Isolation  ex. Daesh ISIS  </vt:lpstr>
      <vt:lpstr>Background History Damascus School Hawayic Logic</vt:lpstr>
      <vt:lpstr>The Vital ISU Measurement </vt:lpstr>
      <vt:lpstr> Interest Square Units  </vt:lpstr>
      <vt:lpstr>Identity -Isolation Interest Square Muhammed Ali Clay</vt:lpstr>
      <vt:lpstr>Priority- Conflicting Interest Square  Muhammed Ali Clay</vt:lpstr>
      <vt:lpstr>Inspired Motives of this research</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Yasmine ALNAKARI</dc:creator>
  <cp:lastModifiedBy>Yasmine ALNAKARI</cp:lastModifiedBy>
  <cp:revision>181</cp:revision>
  <cp:lastPrinted>2023-11-15T11:29:10Z</cp:lastPrinted>
  <dcterms:created xsi:type="dcterms:W3CDTF">2023-11-07T15:04:20Z</dcterms:created>
  <dcterms:modified xsi:type="dcterms:W3CDTF">2023-11-16T16:07:54Z</dcterms:modified>
</cp:coreProperties>
</file>